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62" r:id="rId2"/>
    <p:sldId id="270" r:id="rId3"/>
    <p:sldId id="566" r:id="rId4"/>
    <p:sldId id="268" r:id="rId5"/>
    <p:sldId id="269" r:id="rId6"/>
    <p:sldId id="486" r:id="rId7"/>
    <p:sldId id="560" r:id="rId8"/>
    <p:sldId id="257" r:id="rId9"/>
    <p:sldId id="256" r:id="rId10"/>
    <p:sldId id="273" r:id="rId11"/>
    <p:sldId id="564" r:id="rId12"/>
    <p:sldId id="271" r:id="rId13"/>
    <p:sldId id="563" r:id="rId14"/>
    <p:sldId id="509" r:id="rId15"/>
    <p:sldId id="259" r:id="rId16"/>
    <p:sldId id="543" r:id="rId17"/>
    <p:sldId id="261" r:id="rId18"/>
    <p:sldId id="537" r:id="rId19"/>
    <p:sldId id="571" r:id="rId20"/>
    <p:sldId id="567" r:id="rId21"/>
    <p:sldId id="569" r:id="rId22"/>
    <p:sldId id="570" r:id="rId23"/>
    <p:sldId id="264" r:id="rId24"/>
    <p:sldId id="272" r:id="rId25"/>
    <p:sldId id="558" r:id="rId26"/>
    <p:sldId id="559" r:id="rId27"/>
    <p:sldId id="266" r:id="rId28"/>
    <p:sldId id="568" r:id="rId29"/>
    <p:sldId id="260" r:id="rId30"/>
    <p:sldId id="572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FF52F-9FE2-4825-9130-E4CE5C360F65}" v="6" dt="2024-09-10T13:12:50.440"/>
    <p1510:client id="{83FF99C7-844B-4620-A1A3-B818F66D5F7F}" v="2" dt="2024-09-10T13:18:53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73D04-9ED7-4A47-BF3E-F11164E878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28197E0-CC88-450D-A8C2-7B4F4F1A7BA6}">
      <dgm:prSet phldrT="[Text]" custT="1"/>
      <dgm:spPr/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Enchantment</a:t>
          </a:r>
          <a:endParaRPr lang="en-US" sz="2000" dirty="0"/>
        </a:p>
      </dgm:t>
    </dgm:pt>
    <dgm:pt modelId="{55CD1DEC-6CD1-4AC3-AED4-3B255E158DA5}" type="parTrans" cxnId="{ECAF17EC-1A3E-478B-B416-ADD87E2EFEE5}">
      <dgm:prSet/>
      <dgm:spPr/>
      <dgm:t>
        <a:bodyPr/>
        <a:lstStyle/>
        <a:p>
          <a:endParaRPr lang="en-US"/>
        </a:p>
      </dgm:t>
    </dgm:pt>
    <dgm:pt modelId="{CAFD2F05-46FA-4B51-9853-32D96DF5222A}" type="sibTrans" cxnId="{ECAF17EC-1A3E-478B-B416-ADD87E2EFEE5}">
      <dgm:prSet/>
      <dgm:spPr/>
      <dgm:t>
        <a:bodyPr/>
        <a:lstStyle/>
        <a:p>
          <a:endParaRPr lang="en-US"/>
        </a:p>
      </dgm:t>
    </dgm:pt>
    <dgm:pt modelId="{BFC2B92E-FD5C-47E1-AE8A-802181935AD8}">
      <dgm:prSet phldrT="[Text]" custT="1"/>
      <dgm:spPr/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Disenchantment  </a:t>
          </a:r>
          <a:endParaRPr lang="en-US" sz="2000" dirty="0"/>
        </a:p>
      </dgm:t>
    </dgm:pt>
    <dgm:pt modelId="{3462460E-B5B9-4F34-BC26-B20C861A4EB9}" type="parTrans" cxnId="{C2440A71-441A-4970-90D3-6FE53279263A}">
      <dgm:prSet/>
      <dgm:spPr/>
      <dgm:t>
        <a:bodyPr/>
        <a:lstStyle/>
        <a:p>
          <a:endParaRPr lang="en-US"/>
        </a:p>
      </dgm:t>
    </dgm:pt>
    <dgm:pt modelId="{2FE5E5A8-E675-4845-BB6F-26AF20062F9D}" type="sibTrans" cxnId="{C2440A71-441A-4970-90D3-6FE53279263A}">
      <dgm:prSet/>
      <dgm:spPr/>
      <dgm:t>
        <a:bodyPr/>
        <a:lstStyle/>
        <a:p>
          <a:endParaRPr lang="en-US"/>
        </a:p>
      </dgm:t>
    </dgm:pt>
    <dgm:pt modelId="{5F6DE832-6D7A-4BF4-BA35-EF455768D433}">
      <dgm:prSet phldrT="[Text]"/>
      <dgm:spPr/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 Promised Land of a   Mutually   Co-Created, Conscious Relationship </a:t>
          </a:r>
          <a:endParaRPr lang="en-US" dirty="0"/>
        </a:p>
      </dgm:t>
    </dgm:pt>
    <dgm:pt modelId="{7F778A60-F809-4C2A-853E-BB109A8281F2}" type="parTrans" cxnId="{8E17F8C8-CDE4-4C73-8A0E-4F5C71DCF188}">
      <dgm:prSet/>
      <dgm:spPr/>
      <dgm:t>
        <a:bodyPr/>
        <a:lstStyle/>
        <a:p>
          <a:endParaRPr lang="en-US"/>
        </a:p>
      </dgm:t>
    </dgm:pt>
    <dgm:pt modelId="{7A687003-9AC6-498D-8497-8C4C723123DF}" type="sibTrans" cxnId="{8E17F8C8-CDE4-4C73-8A0E-4F5C71DCF188}">
      <dgm:prSet/>
      <dgm:spPr/>
      <dgm:t>
        <a:bodyPr/>
        <a:lstStyle/>
        <a:p>
          <a:endParaRPr lang="en-US"/>
        </a:p>
      </dgm:t>
    </dgm:pt>
    <dgm:pt modelId="{0ACE1469-A9C5-4AC6-90EC-87FE2C946D6F}">
      <dgm:prSet phldrT="[Text]"/>
      <dgm:spPr/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  and Interpersonal Work Begin</a:t>
          </a:r>
          <a:endParaRPr lang="en-US" dirty="0"/>
        </a:p>
      </dgm:t>
    </dgm:pt>
    <dgm:pt modelId="{71B51357-108A-4FFD-AB44-0C5F244E45DA}" type="parTrans" cxnId="{76EF873C-D590-4FA9-BB34-4B6068225511}">
      <dgm:prSet/>
      <dgm:spPr/>
      <dgm:t>
        <a:bodyPr/>
        <a:lstStyle/>
        <a:p>
          <a:endParaRPr lang="en-US"/>
        </a:p>
      </dgm:t>
    </dgm:pt>
    <dgm:pt modelId="{9652D068-E722-49D2-AAD1-CD31870E2978}" type="sibTrans" cxnId="{76EF873C-D590-4FA9-BB34-4B6068225511}">
      <dgm:prSet/>
      <dgm:spPr/>
      <dgm:t>
        <a:bodyPr/>
        <a:lstStyle/>
        <a:p>
          <a:endParaRPr lang="en-US"/>
        </a:p>
      </dgm:t>
    </dgm:pt>
    <dgm:pt modelId="{893D5DDB-EE78-4E1F-9C71-AB7EF4C22B1A}">
      <dgm:prSet phldrT="[Text]" custT="1"/>
      <dgm:spPr/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Struggle and Anguish… Wandering in the Wilderness </a:t>
          </a:r>
          <a:endParaRPr lang="en-US" sz="2000" dirty="0"/>
        </a:p>
      </dgm:t>
    </dgm:pt>
    <dgm:pt modelId="{3B921963-CC63-4098-85A3-8EA275BB5CF8}" type="parTrans" cxnId="{87F4BB0A-AF5F-4382-83A5-0AF7C6CCECA1}">
      <dgm:prSet/>
      <dgm:spPr/>
      <dgm:t>
        <a:bodyPr/>
        <a:lstStyle/>
        <a:p>
          <a:endParaRPr lang="en-US"/>
        </a:p>
      </dgm:t>
    </dgm:pt>
    <dgm:pt modelId="{1870C308-26FE-4912-8BEF-62E6EA658B83}" type="sibTrans" cxnId="{87F4BB0A-AF5F-4382-83A5-0AF7C6CCECA1}">
      <dgm:prSet/>
      <dgm:spPr/>
      <dgm:t>
        <a:bodyPr/>
        <a:lstStyle/>
        <a:p>
          <a:endParaRPr lang="en-US"/>
        </a:p>
      </dgm:t>
    </dgm:pt>
    <dgm:pt modelId="{1D8E3351-E518-4E72-90AC-6FB585D6D7A6}" type="pres">
      <dgm:prSet presAssocID="{B8673D04-9ED7-4A47-BF3E-F11164E878AF}" presName="arrowDiagram" presStyleCnt="0">
        <dgm:presLayoutVars>
          <dgm:chMax val="5"/>
          <dgm:dir/>
          <dgm:resizeHandles val="exact"/>
        </dgm:presLayoutVars>
      </dgm:prSet>
      <dgm:spPr/>
    </dgm:pt>
    <dgm:pt modelId="{60F658E0-A35C-42FE-8E7D-85517F771D8C}" type="pres">
      <dgm:prSet presAssocID="{B8673D04-9ED7-4A47-BF3E-F11164E878AF}" presName="arrow" presStyleLbl="bgShp" presStyleIdx="0" presStyleCnt="1" custScaleY="88635" custLinFactNeighborY="-6876"/>
      <dgm:spPr/>
    </dgm:pt>
    <dgm:pt modelId="{61FEDD3A-BDFD-481A-89C9-458BF8103213}" type="pres">
      <dgm:prSet presAssocID="{B8673D04-9ED7-4A47-BF3E-F11164E878AF}" presName="arrowDiagram5" presStyleCnt="0"/>
      <dgm:spPr/>
    </dgm:pt>
    <dgm:pt modelId="{E018ECCB-1945-4796-AEF9-A0F7A5232F17}" type="pres">
      <dgm:prSet presAssocID="{F28197E0-CC88-450D-A8C2-7B4F4F1A7BA6}" presName="bullet5a" presStyleLbl="node1" presStyleIdx="0" presStyleCnt="5" custLinFactY="-100000" custLinFactNeighborX="-29869" custLinFactNeighborY="-106978"/>
      <dgm:spPr/>
    </dgm:pt>
    <dgm:pt modelId="{4620F73B-C359-40C1-B4F7-7A130281295C}" type="pres">
      <dgm:prSet presAssocID="{F28197E0-CC88-450D-A8C2-7B4F4F1A7BA6}" presName="textBox5a" presStyleLbl="revTx" presStyleIdx="0" presStyleCnt="5" custScaleX="188408" custScaleY="37117" custLinFactNeighborX="10283" custLinFactNeighborY="-40322">
        <dgm:presLayoutVars>
          <dgm:bulletEnabled val="1"/>
        </dgm:presLayoutVars>
      </dgm:prSet>
      <dgm:spPr/>
    </dgm:pt>
    <dgm:pt modelId="{832B43D4-B94C-4FF4-890F-ECEAE4904411}" type="pres">
      <dgm:prSet presAssocID="{BFC2B92E-FD5C-47E1-AE8A-802181935AD8}" presName="bullet5b" presStyleLbl="node1" presStyleIdx="1" presStyleCnt="5" custLinFactNeighborX="-27022" custLinFactNeighborY="-91298"/>
      <dgm:spPr/>
    </dgm:pt>
    <dgm:pt modelId="{27F59CFA-B263-4974-BAF6-962375A5E4EE}" type="pres">
      <dgm:prSet presAssocID="{BFC2B92E-FD5C-47E1-AE8A-802181935AD8}" presName="textBox5b" presStyleLbl="revTx" presStyleIdx="1" presStyleCnt="5" custScaleX="239480" custScaleY="22530" custLinFactNeighborX="17689" custLinFactNeighborY="-31793">
        <dgm:presLayoutVars>
          <dgm:bulletEnabled val="1"/>
        </dgm:presLayoutVars>
      </dgm:prSet>
      <dgm:spPr/>
    </dgm:pt>
    <dgm:pt modelId="{1A8E7830-EDD0-4CB4-8534-BC8873568065}" type="pres">
      <dgm:prSet presAssocID="{893D5DDB-EE78-4E1F-9C71-AB7EF4C22B1A}" presName="bullet5c" presStyleLbl="node1" presStyleIdx="2" presStyleCnt="5" custLinFactNeighborX="26532" custLinFactNeighborY="-65215"/>
      <dgm:spPr/>
    </dgm:pt>
    <dgm:pt modelId="{03075EA8-F21B-48F2-A298-749251B491FC}" type="pres">
      <dgm:prSet presAssocID="{893D5DDB-EE78-4E1F-9C71-AB7EF4C22B1A}" presName="textBox5c" presStyleLbl="revTx" presStyleIdx="2" presStyleCnt="5" custScaleX="161336" custScaleY="38702" custLinFactNeighborX="-15275" custLinFactNeighborY="-30332">
        <dgm:presLayoutVars>
          <dgm:bulletEnabled val="1"/>
        </dgm:presLayoutVars>
      </dgm:prSet>
      <dgm:spPr/>
    </dgm:pt>
    <dgm:pt modelId="{3A71D1D9-4BAE-4F01-A8B5-70CFC504EDAB}" type="pres">
      <dgm:prSet presAssocID="{0ACE1469-A9C5-4AC6-90EC-87FE2C946D6F}" presName="bullet5d" presStyleLbl="node1" presStyleIdx="3" presStyleCnt="5" custLinFactNeighborX="84907" custLinFactNeighborY="-58679"/>
      <dgm:spPr/>
    </dgm:pt>
    <dgm:pt modelId="{E8032233-7974-44DF-84D3-0258AAE0FA45}" type="pres">
      <dgm:prSet presAssocID="{0ACE1469-A9C5-4AC6-90EC-87FE2C946D6F}" presName="textBox5d" presStyleLbl="revTx" presStyleIdx="3" presStyleCnt="5" custScaleX="95417" custLinFactNeighborX="4185" custLinFactNeighborY="2640">
        <dgm:presLayoutVars>
          <dgm:bulletEnabled val="1"/>
        </dgm:presLayoutVars>
      </dgm:prSet>
      <dgm:spPr/>
    </dgm:pt>
    <dgm:pt modelId="{2910F197-8A8D-467B-B656-2388C0623A63}" type="pres">
      <dgm:prSet presAssocID="{5F6DE832-6D7A-4BF4-BA35-EF455768D433}" presName="bullet5e" presStyleLbl="node1" presStyleIdx="4" presStyleCnt="5" custLinFactNeighborX="99190" custLinFactNeighborY="-29375"/>
      <dgm:spPr/>
    </dgm:pt>
    <dgm:pt modelId="{FBEAD80F-66AC-4906-AC25-E5DB49C6F208}" type="pres">
      <dgm:prSet presAssocID="{5F6DE832-6D7A-4BF4-BA35-EF455768D433}" presName="textBox5e" presStyleLbl="revTx" presStyleIdx="4" presStyleCnt="5" custLinFactNeighborX="-2292" custLinFactNeighborY="7841">
        <dgm:presLayoutVars>
          <dgm:bulletEnabled val="1"/>
        </dgm:presLayoutVars>
      </dgm:prSet>
      <dgm:spPr/>
    </dgm:pt>
  </dgm:ptLst>
  <dgm:cxnLst>
    <dgm:cxn modelId="{87F4BB0A-AF5F-4382-83A5-0AF7C6CCECA1}" srcId="{B8673D04-9ED7-4A47-BF3E-F11164E878AF}" destId="{893D5DDB-EE78-4E1F-9C71-AB7EF4C22B1A}" srcOrd="2" destOrd="0" parTransId="{3B921963-CC63-4098-85A3-8EA275BB5CF8}" sibTransId="{1870C308-26FE-4912-8BEF-62E6EA658B83}"/>
    <dgm:cxn modelId="{0A630D1A-2B70-463B-8176-8FDB8C9B4173}" type="presOf" srcId="{F28197E0-CC88-450D-A8C2-7B4F4F1A7BA6}" destId="{4620F73B-C359-40C1-B4F7-7A130281295C}" srcOrd="0" destOrd="0" presId="urn:microsoft.com/office/officeart/2005/8/layout/arrow2"/>
    <dgm:cxn modelId="{79CD751D-B461-4FFF-850E-D7C80D562D0C}" type="presOf" srcId="{B8673D04-9ED7-4A47-BF3E-F11164E878AF}" destId="{1D8E3351-E518-4E72-90AC-6FB585D6D7A6}" srcOrd="0" destOrd="0" presId="urn:microsoft.com/office/officeart/2005/8/layout/arrow2"/>
    <dgm:cxn modelId="{76EF873C-D590-4FA9-BB34-4B6068225511}" srcId="{B8673D04-9ED7-4A47-BF3E-F11164E878AF}" destId="{0ACE1469-A9C5-4AC6-90EC-87FE2C946D6F}" srcOrd="3" destOrd="0" parTransId="{71B51357-108A-4FFD-AB44-0C5F244E45DA}" sibTransId="{9652D068-E722-49D2-AAD1-CD31870E2978}"/>
    <dgm:cxn modelId="{7D95315D-659A-4B0C-B41C-24F81D25EE05}" type="presOf" srcId="{0ACE1469-A9C5-4AC6-90EC-87FE2C946D6F}" destId="{E8032233-7974-44DF-84D3-0258AAE0FA45}" srcOrd="0" destOrd="0" presId="urn:microsoft.com/office/officeart/2005/8/layout/arrow2"/>
    <dgm:cxn modelId="{6027EB5F-DA5C-433A-9271-AE1F71413008}" type="presOf" srcId="{BFC2B92E-FD5C-47E1-AE8A-802181935AD8}" destId="{27F59CFA-B263-4974-BAF6-962375A5E4EE}" srcOrd="0" destOrd="0" presId="urn:microsoft.com/office/officeart/2005/8/layout/arrow2"/>
    <dgm:cxn modelId="{3907E160-4A50-41C1-9FF4-0BBB0F679870}" type="presOf" srcId="{893D5DDB-EE78-4E1F-9C71-AB7EF4C22B1A}" destId="{03075EA8-F21B-48F2-A298-749251B491FC}" srcOrd="0" destOrd="0" presId="urn:microsoft.com/office/officeart/2005/8/layout/arrow2"/>
    <dgm:cxn modelId="{C2440A71-441A-4970-90D3-6FE53279263A}" srcId="{B8673D04-9ED7-4A47-BF3E-F11164E878AF}" destId="{BFC2B92E-FD5C-47E1-AE8A-802181935AD8}" srcOrd="1" destOrd="0" parTransId="{3462460E-B5B9-4F34-BC26-B20C861A4EB9}" sibTransId="{2FE5E5A8-E675-4845-BB6F-26AF20062F9D}"/>
    <dgm:cxn modelId="{E48EC49A-546C-4907-AADB-B7CCA38559C5}" type="presOf" srcId="{5F6DE832-6D7A-4BF4-BA35-EF455768D433}" destId="{FBEAD80F-66AC-4906-AC25-E5DB49C6F208}" srcOrd="0" destOrd="0" presId="urn:microsoft.com/office/officeart/2005/8/layout/arrow2"/>
    <dgm:cxn modelId="{8E17F8C8-CDE4-4C73-8A0E-4F5C71DCF188}" srcId="{B8673D04-9ED7-4A47-BF3E-F11164E878AF}" destId="{5F6DE832-6D7A-4BF4-BA35-EF455768D433}" srcOrd="4" destOrd="0" parTransId="{7F778A60-F809-4C2A-853E-BB109A8281F2}" sibTransId="{7A687003-9AC6-498D-8497-8C4C723123DF}"/>
    <dgm:cxn modelId="{ECAF17EC-1A3E-478B-B416-ADD87E2EFEE5}" srcId="{B8673D04-9ED7-4A47-BF3E-F11164E878AF}" destId="{F28197E0-CC88-450D-A8C2-7B4F4F1A7BA6}" srcOrd="0" destOrd="0" parTransId="{55CD1DEC-6CD1-4AC3-AED4-3B255E158DA5}" sibTransId="{CAFD2F05-46FA-4B51-9853-32D96DF5222A}"/>
    <dgm:cxn modelId="{8D14E605-21BF-44C9-A420-EBE3811BCAA0}" type="presParOf" srcId="{1D8E3351-E518-4E72-90AC-6FB585D6D7A6}" destId="{60F658E0-A35C-42FE-8E7D-85517F771D8C}" srcOrd="0" destOrd="0" presId="urn:microsoft.com/office/officeart/2005/8/layout/arrow2"/>
    <dgm:cxn modelId="{A14278B5-B8C8-48F8-89EC-C178ABB1070A}" type="presParOf" srcId="{1D8E3351-E518-4E72-90AC-6FB585D6D7A6}" destId="{61FEDD3A-BDFD-481A-89C9-458BF8103213}" srcOrd="1" destOrd="0" presId="urn:microsoft.com/office/officeart/2005/8/layout/arrow2"/>
    <dgm:cxn modelId="{67742FBC-BC42-4405-A9C5-D90BDD215521}" type="presParOf" srcId="{61FEDD3A-BDFD-481A-89C9-458BF8103213}" destId="{E018ECCB-1945-4796-AEF9-A0F7A5232F17}" srcOrd="0" destOrd="0" presId="urn:microsoft.com/office/officeart/2005/8/layout/arrow2"/>
    <dgm:cxn modelId="{1EECB43D-F3EC-4A4A-86FF-02B8F48BB7E2}" type="presParOf" srcId="{61FEDD3A-BDFD-481A-89C9-458BF8103213}" destId="{4620F73B-C359-40C1-B4F7-7A130281295C}" srcOrd="1" destOrd="0" presId="urn:microsoft.com/office/officeart/2005/8/layout/arrow2"/>
    <dgm:cxn modelId="{515EFA49-9683-47D4-903E-93FF38BF4E9F}" type="presParOf" srcId="{61FEDD3A-BDFD-481A-89C9-458BF8103213}" destId="{832B43D4-B94C-4FF4-890F-ECEAE4904411}" srcOrd="2" destOrd="0" presId="urn:microsoft.com/office/officeart/2005/8/layout/arrow2"/>
    <dgm:cxn modelId="{2FA4DFF3-322B-4E75-85B0-72D1AB039571}" type="presParOf" srcId="{61FEDD3A-BDFD-481A-89C9-458BF8103213}" destId="{27F59CFA-B263-4974-BAF6-962375A5E4EE}" srcOrd="3" destOrd="0" presId="urn:microsoft.com/office/officeart/2005/8/layout/arrow2"/>
    <dgm:cxn modelId="{9192BAA0-2F5D-4D15-8E71-A5703AE61E9A}" type="presParOf" srcId="{61FEDD3A-BDFD-481A-89C9-458BF8103213}" destId="{1A8E7830-EDD0-4CB4-8534-BC8873568065}" srcOrd="4" destOrd="0" presId="urn:microsoft.com/office/officeart/2005/8/layout/arrow2"/>
    <dgm:cxn modelId="{4D3B7E9E-4F12-4B48-B297-81FB1ED2D4F5}" type="presParOf" srcId="{61FEDD3A-BDFD-481A-89C9-458BF8103213}" destId="{03075EA8-F21B-48F2-A298-749251B491FC}" srcOrd="5" destOrd="0" presId="urn:microsoft.com/office/officeart/2005/8/layout/arrow2"/>
    <dgm:cxn modelId="{5B33CF0E-A615-4022-B2C6-A140025297C1}" type="presParOf" srcId="{61FEDD3A-BDFD-481A-89C9-458BF8103213}" destId="{3A71D1D9-4BAE-4F01-A8B5-70CFC504EDAB}" srcOrd="6" destOrd="0" presId="urn:microsoft.com/office/officeart/2005/8/layout/arrow2"/>
    <dgm:cxn modelId="{66C3E4D2-8A47-4C7E-AB31-93C8B6576BDC}" type="presParOf" srcId="{61FEDD3A-BDFD-481A-89C9-458BF8103213}" destId="{E8032233-7974-44DF-84D3-0258AAE0FA45}" srcOrd="7" destOrd="0" presId="urn:microsoft.com/office/officeart/2005/8/layout/arrow2"/>
    <dgm:cxn modelId="{524C3C9A-445D-406E-8ADF-E36413B14F6F}" type="presParOf" srcId="{61FEDD3A-BDFD-481A-89C9-458BF8103213}" destId="{2910F197-8A8D-467B-B656-2388C0623A63}" srcOrd="8" destOrd="0" presId="urn:microsoft.com/office/officeart/2005/8/layout/arrow2"/>
    <dgm:cxn modelId="{CA11B350-4C1C-4A58-B011-D38DCB4694FB}" type="presParOf" srcId="{61FEDD3A-BDFD-481A-89C9-458BF8103213}" destId="{FBEAD80F-66AC-4906-AC25-E5DB49C6F20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58E0-A35C-42FE-8E7D-85517F771D8C}">
      <dsp:nvSpPr>
        <dsp:cNvPr id="0" name=""/>
        <dsp:cNvSpPr/>
      </dsp:nvSpPr>
      <dsp:spPr>
        <a:xfrm>
          <a:off x="0" y="0"/>
          <a:ext cx="8769985" cy="485829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8ECCB-1945-4796-AEF9-A0F7A5232F17}">
      <dsp:nvSpPr>
        <dsp:cNvPr id="0" name=""/>
        <dsp:cNvSpPr/>
      </dsp:nvSpPr>
      <dsp:spPr>
        <a:xfrm>
          <a:off x="803594" y="3651884"/>
          <a:ext cx="201709" cy="2017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0F73B-C359-40C1-B4F7-7A130281295C}">
      <dsp:nvSpPr>
        <dsp:cNvPr id="0" name=""/>
        <dsp:cNvSpPr/>
      </dsp:nvSpPr>
      <dsp:spPr>
        <a:xfrm>
          <a:off x="574990" y="4054385"/>
          <a:ext cx="2164559" cy="48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882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Enchantment</a:t>
          </a:r>
          <a:endParaRPr lang="en-US" sz="2000" kern="1200" dirty="0"/>
        </a:p>
      </dsp:txBody>
      <dsp:txXfrm>
        <a:off x="574990" y="4054385"/>
        <a:ext cx="2164559" cy="484204"/>
      </dsp:txXfrm>
    </dsp:sp>
    <dsp:sp modelId="{832B43D4-B94C-4FF4-890F-ECEAE4904411}">
      <dsp:nvSpPr>
        <dsp:cNvPr id="0" name=""/>
        <dsp:cNvSpPr/>
      </dsp:nvSpPr>
      <dsp:spPr>
        <a:xfrm>
          <a:off x="1870392" y="2732024"/>
          <a:ext cx="315719" cy="315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59CFA-B263-4974-BAF6-962375A5E4EE}">
      <dsp:nvSpPr>
        <dsp:cNvPr id="0" name=""/>
        <dsp:cNvSpPr/>
      </dsp:nvSpPr>
      <dsp:spPr>
        <a:xfrm>
          <a:off x="1355798" y="3337562"/>
          <a:ext cx="3486391" cy="51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29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Disenchantment  </a:t>
          </a:r>
          <a:endParaRPr lang="en-US" sz="2000" kern="1200" dirty="0"/>
        </a:p>
      </dsp:txBody>
      <dsp:txXfrm>
        <a:off x="1355798" y="3337562"/>
        <a:ext cx="3486391" cy="517432"/>
      </dsp:txXfrm>
    </dsp:sp>
    <dsp:sp modelId="{1A8E7830-EDD0-4CB4-8534-BC8873568065}">
      <dsp:nvSpPr>
        <dsp:cNvPr id="0" name=""/>
        <dsp:cNvSpPr/>
      </dsp:nvSpPr>
      <dsp:spPr>
        <a:xfrm>
          <a:off x="3470593" y="1909304"/>
          <a:ext cx="420959" cy="420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75EA8-F21B-48F2-A298-749251B491FC}">
      <dsp:nvSpPr>
        <dsp:cNvPr id="0" name=""/>
        <dsp:cNvSpPr/>
      </dsp:nvSpPr>
      <dsp:spPr>
        <a:xfrm>
          <a:off x="2791749" y="2404077"/>
          <a:ext cx="2730784" cy="1192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5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Struggle and Anguish… Wandering in the Wilderness </a:t>
          </a:r>
          <a:endParaRPr lang="en-US" sz="2000" kern="1200" dirty="0"/>
        </a:p>
      </dsp:txBody>
      <dsp:txXfrm>
        <a:off x="2791749" y="2404077"/>
        <a:ext cx="2730784" cy="1192198"/>
      </dsp:txXfrm>
    </dsp:sp>
    <dsp:sp modelId="{3A71D1D9-4BAE-4F01-A8B5-70CFC504EDAB}">
      <dsp:nvSpPr>
        <dsp:cNvPr id="0" name=""/>
        <dsp:cNvSpPr/>
      </dsp:nvSpPr>
      <dsp:spPr>
        <a:xfrm>
          <a:off x="5451793" y="1211408"/>
          <a:ext cx="543739" cy="543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32233-7974-44DF-84D3-0258AAE0FA45}">
      <dsp:nvSpPr>
        <dsp:cNvPr id="0" name=""/>
        <dsp:cNvSpPr/>
      </dsp:nvSpPr>
      <dsp:spPr>
        <a:xfrm>
          <a:off x="5375588" y="1899290"/>
          <a:ext cx="1673611" cy="3672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116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Personal   and Interpersonal Work Begin</a:t>
          </a:r>
          <a:endParaRPr lang="en-US" sz="1900" kern="1200" dirty="0"/>
        </a:p>
      </dsp:txBody>
      <dsp:txXfrm>
        <a:off x="5375588" y="1899290"/>
        <a:ext cx="1673611" cy="3672431"/>
      </dsp:txXfrm>
    </dsp:sp>
    <dsp:sp modelId="{2910F197-8A8D-467B-B656-2388C0623A63}">
      <dsp:nvSpPr>
        <dsp:cNvPr id="0" name=""/>
        <dsp:cNvSpPr/>
      </dsp:nvSpPr>
      <dsp:spPr>
        <a:xfrm>
          <a:off x="7356790" y="890643"/>
          <a:ext cx="692828" cy="692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AD80F-66AC-4906-AC25-E5DB49C6F208}">
      <dsp:nvSpPr>
        <dsp:cNvPr id="0" name=""/>
        <dsp:cNvSpPr/>
      </dsp:nvSpPr>
      <dsp:spPr>
        <a:xfrm>
          <a:off x="6975786" y="1745576"/>
          <a:ext cx="1753997" cy="4034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116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 Promised Land of a   Mutually   Co-Created, Conscious Relationship </a:t>
          </a:r>
          <a:endParaRPr lang="en-US" sz="1900" kern="1200" dirty="0"/>
        </a:p>
      </dsp:txBody>
      <dsp:txXfrm>
        <a:off x="6975786" y="1745576"/>
        <a:ext cx="1753997" cy="4034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24031B-486D-47AB-9ABF-CAF934202948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A4323D-A6FA-4CA0-BD5D-C6A45CF450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A4D8-D307-3AF3-CB86-E638F3DEE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A5B2C-040F-D9A7-3749-D20A1853C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14D57-874B-DBFA-1E71-11CC6187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7A4B-8F63-4802-BA62-F5BAC3A0F7D8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20E2A-B49B-9AB1-BCE9-AE556080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0C9CC-FF5B-B2BB-7F7B-23B79373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1416-8A62-E6F1-4E20-5EAA5F50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947E9-EE11-8DBA-9E1B-A5FC36B5D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65B53-8814-55B0-F2C6-6F7FF07C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FEC9-2BF1-44C4-B0E7-545E1CA55503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EC12C-1B8D-93DD-C12C-FB28E85A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53D2C-A2B5-E1E6-D2DA-A6AF9C9A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5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27AB0-17D3-E9F1-E415-24D03771F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A87A-539B-A3A7-BD57-53316FFD0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265A-AF4B-26D7-A739-0BC5F741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8827-E945-43F9-8376-537539051276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E7D69-7C6C-B144-2A4D-3131C885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5627-70CD-B220-0DE9-3A6B0C12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B426-7778-8CF0-01D6-CF44B07C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70DA-42AC-2BE3-1651-889D6E2BC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C5B48-5DA0-6F9B-C4B1-FB85D761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9AB8-A941-4D29-B2F5-EED359157672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8737-9699-56B2-7FBC-755439F8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FACCB-5CC7-1232-AFEF-886DF6B9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2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8F39-C93B-9F47-8092-72DD0798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7DBA-3E36-E810-9F36-EE7710C73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2A4D-79C1-26B5-A9BD-04893570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8966-8F06-4C30-8267-D00C98C5A90C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6F276-F0B3-EE67-4E1C-E91EA825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6C639-4609-6CCE-D571-1CC3EF2B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5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4AEF-20E2-DD10-286D-3FC6B10F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BC451-EE1B-D4B5-934E-87A62B6F9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C27B-320C-F445-3E1A-F33AD3DC8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44D33-E048-2A6D-3E37-D6B1C8FA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0D6-1B99-4425-9CDA-801ED4C1EEC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630F-AC87-F95C-253C-3277E528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09C73-60BF-49AF-E979-3BB60051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B352D-AC32-9497-79F2-0E034B14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BDC9D-15F4-B7A7-1F06-427FFEE9E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739B7-A0D2-962F-08F6-1E1C4E926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90981-3E71-90FC-6F92-24F416EA3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ED784-3174-7F37-6296-5B6C97411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B6253-63F4-744F-205B-93A55073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03A5-11AD-47EF-9D42-C35F24717396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206D12-2332-8D3A-A74A-DE661987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0E3D1-FE72-C964-9E23-E060F0EE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8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02B0-A3BD-0A21-85BF-0A0AF972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1E81E-2660-6C3F-A1C0-EC7CE087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6B26-7A51-4FA2-9556-554145E01120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73178-333D-149E-322F-B455A269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43E79-247B-1FE1-1C97-EF47EF41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07032-47A4-F7F2-AE99-D6F2FD32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63237-F794-4238-86B5-5FE9E15C763A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3CB55-1E4A-A6FE-0213-8B995CC3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4CBB3-5900-BEC4-F1E7-C4F7A083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E4BD-1DFC-67B9-97FA-4629CFBE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FF59-72F5-A4C0-FEAF-B90C8CD3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43FAC-53DC-2C98-B35E-10B13C3E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D093F-4ECB-3456-47D9-4DEE49E9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A37E-354B-4461-8E5E-437C95AD7FE8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A09D7-86B3-DB2A-F1F5-EDCE83EA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E1850-F6ED-8B59-CC04-1F03A7F3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8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19B8-1F48-A399-601D-D0615BD7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AD6136-A746-B096-9025-BBB4CF68A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C5614-7779-D140-3848-66B27F98D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B4E76-727C-2507-7CF4-EC968B96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F0B-8E1F-480F-8FA6-5C81F3017F72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1ED40-4E9A-3639-BD4C-047FA8E1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8D09B-1373-29A7-D6F6-8B1EE4FF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F07CA-CA72-4D5D-7DB7-A9795214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DF353-8CC0-9FD1-0EA8-71A89412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AE11-289D-8B62-6A25-1BE704B5D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EF875-15C6-492F-9DBC-559DDC78C6CE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F2B3-9972-26EB-09B0-9D3627BF5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Copyright 2020 Chelsea Wakefield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B0F39-B465-410E-F843-FDDF7A244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6E4284-14CD-413A-A69E-1C8F99EE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0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34C68F-ACDF-120D-0392-D30D69AF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As a Spiritual Practice</a:t>
            </a:r>
            <a:br>
              <a:rPr lang="en-US" dirty="0"/>
            </a:br>
            <a:r>
              <a:rPr lang="en-US" dirty="0"/>
              <a:t>Chelsea Wakefield, PhD, LCSW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100EBD-294A-88CF-5FC9-1032E55477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b="0" i="0" dirty="0">
                <a:solidFill>
                  <a:srgbClr val="040C28"/>
                </a:solidFill>
                <a:effectLst/>
                <a:latin typeface="Brush Script MT" panose="03060802040406070304" pitchFamily="66" charset="0"/>
              </a:rPr>
              <a:t>“</a:t>
            </a:r>
            <a:r>
              <a:rPr lang="en-US" sz="3000" b="0" i="1" dirty="0">
                <a:solidFill>
                  <a:srgbClr val="040C28"/>
                </a:solidFill>
                <a:effectLst/>
                <a:latin typeface="Brush Script MT" panose="03060802040406070304" pitchFamily="66" charset="0"/>
              </a:rPr>
              <a:t>Your task is not to seek for love</a:t>
            </a:r>
          </a:p>
          <a:p>
            <a:pPr marL="0" indent="0" algn="ctr">
              <a:buNone/>
            </a:pPr>
            <a:r>
              <a:rPr lang="en-US" sz="3000" b="0" i="1" dirty="0">
                <a:solidFill>
                  <a:srgbClr val="040C28"/>
                </a:solidFill>
                <a:effectLst/>
                <a:latin typeface="Brush Script MT" panose="03060802040406070304" pitchFamily="66" charset="0"/>
              </a:rPr>
              <a:t> but to find the barriers </a:t>
            </a:r>
          </a:p>
          <a:p>
            <a:pPr marL="0" indent="0" algn="ctr">
              <a:buNone/>
            </a:pPr>
            <a:r>
              <a:rPr lang="en-US" sz="3000" b="0" i="1" dirty="0">
                <a:solidFill>
                  <a:srgbClr val="040C28"/>
                </a:solidFill>
                <a:effectLst/>
                <a:latin typeface="Brush Script MT" panose="03060802040406070304" pitchFamily="66" charset="0"/>
              </a:rPr>
              <a:t>you have built against it.”   </a:t>
            </a:r>
          </a:p>
          <a:p>
            <a:pPr marL="0" indent="0" algn="ctr">
              <a:buNone/>
            </a:pPr>
            <a:r>
              <a:rPr lang="en-US" sz="3000" b="0" i="1" dirty="0">
                <a:solidFill>
                  <a:srgbClr val="040C28"/>
                </a:solidFill>
                <a:effectLst/>
                <a:latin typeface="Brush Script MT" panose="03060802040406070304" pitchFamily="66" charset="0"/>
              </a:rPr>
              <a:t> 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Rumi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574894-4558-2ECC-AEFB-891A17134F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82782E-7E52-4A78-A482-FE02C78B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3728C-5C14-1568-DCE9-9E9735F2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77" y="1825625"/>
            <a:ext cx="2894922" cy="43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9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1CAE-F9E4-4920-9D00-B18FD996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>
                <a:latin typeface="Lucida Calligraphy" panose="03010101010101010101" pitchFamily="66" charset="0"/>
              </a:rPr>
            </a:br>
            <a:r>
              <a:rPr lang="en-US" sz="4400" dirty="0">
                <a:latin typeface="+mn-lt"/>
              </a:rPr>
              <a:t>3 Levels of Relationship</a:t>
            </a:r>
            <a:br>
              <a:rPr lang="en-US" sz="4400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A7010-CD3F-471F-BD26-20D39695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Need Meeting </a:t>
            </a:r>
          </a:p>
          <a:p>
            <a:r>
              <a:rPr lang="en-US" dirty="0"/>
              <a:t>Role Mates</a:t>
            </a:r>
          </a:p>
          <a:p>
            <a:r>
              <a:rPr lang="en-US" dirty="0"/>
              <a:t>Soul Mates…. Developing a Soulful Relationship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5FD55-51C2-44BF-96EB-2B623AAF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288603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A2D7-68DF-4131-928F-DBE4192F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doni MT" panose="02070603080606020203" pitchFamily="18" charset="0"/>
              </a:rPr>
              <a:t>Martin Buber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11CA-1445-4F59-963C-936BBF0E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13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81818"/>
                </a:solidFill>
              </a:rPr>
              <a:t>“All journeys have secret destinations of which the traveler is unaware.”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I-Thou (soul to soul) versus I-It (transactional). All of life is meeting.</a:t>
            </a:r>
          </a:p>
          <a:p>
            <a:endParaRPr lang="en-US" b="0" i="0" dirty="0">
              <a:solidFill>
                <a:srgbClr val="181818"/>
              </a:solidFill>
              <a:effectLst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181818"/>
                </a:solidFill>
                <a:effectLst/>
              </a:rPr>
              <a:t>“When two people relate to each other authentically and humanly, God is the electricity that surges between them.”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46357-0862-4065-80EF-0300C4BD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190288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19304D-A3CB-B72C-17E7-B95FBF97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</a:rPr>
              <a:t>Most couples get stuck in power struggles</a:t>
            </a:r>
            <a:br>
              <a:rPr lang="en-US" sz="4400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FAE4-93D5-4738-8E27-6A7E64ACF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500" dirty="0"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en-US" sz="3500" dirty="0">
                <a:latin typeface="Bodoni MT" panose="02070603080606020203" pitchFamily="18" charset="0"/>
              </a:rPr>
              <a:t>“Where love rules, there is no will to power,                    where power dominates, there love is lacking.                The one is the shadow of the other.” </a:t>
            </a:r>
          </a:p>
          <a:p>
            <a:pPr marL="0" indent="0" algn="ctr">
              <a:buNone/>
            </a:pPr>
            <a:r>
              <a:rPr lang="en-US" sz="3500" dirty="0">
                <a:latin typeface="Bodoni MT" panose="02070603080606020203" pitchFamily="18" charset="0"/>
              </a:rPr>
              <a:t>Carl Jung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68ED6-DE8B-4F0D-B244-11FBE59B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15507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does narcissism have in common with Karpman's drama triangle? - Quora">
            <a:extLst>
              <a:ext uri="{FF2B5EF4-FFF2-40B4-BE49-F238E27FC236}">
                <a16:creationId xmlns:a16="http://schemas.microsoft.com/office/drawing/2014/main" id="{173BBC53-D346-4511-ACC9-64A87D13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35" y="563031"/>
            <a:ext cx="7634129" cy="57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FAC3E4-E335-43F3-9E0D-9697BCD2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351604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870F7A-C6B0-4110-B6EB-851C6A36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2019- Chelsea Wakefield- from the upcoming book "The Labyrinth of Love"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2F2330-4815-4EED-AEF2-CA7F5241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70" y="432900"/>
            <a:ext cx="9523660" cy="57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3611CFF-3F94-4AE3-BED2-4FC8E7DE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70" y="333820"/>
            <a:ext cx="9614478" cy="615643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85D94A-3934-43C6-A1E7-527413A0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65490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346A-9F0D-4F05-B4B1-307BFC10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Relationship as Anthropology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60A7-D4DD-4E49-A2EE-BB5408B86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EMPHASIS ON PERSPECTIVE TAKING</a:t>
            </a:r>
          </a:p>
          <a:p>
            <a:r>
              <a:rPr lang="en-US" sz="2500" dirty="0"/>
              <a:t>Suspending a confident, premature “foreclosure” on who the other is. </a:t>
            </a:r>
          </a:p>
          <a:p>
            <a:r>
              <a:rPr lang="en-US" sz="2500" dirty="0"/>
              <a:t>Others have a separate subjective world from mine.  My worldview is not the one view to rule them all.</a:t>
            </a:r>
          </a:p>
          <a:p>
            <a:r>
              <a:rPr lang="en-US" sz="2500" dirty="0"/>
              <a:t>Curiosity - how do things work over in your world</a:t>
            </a:r>
          </a:p>
          <a:p>
            <a:pPr lvl="1"/>
            <a:r>
              <a:rPr lang="en-US" sz="2100" dirty="0"/>
              <a:t>Crossing the bridge to the other world, leaving your baggage behind</a:t>
            </a:r>
          </a:p>
          <a:p>
            <a:r>
              <a:rPr lang="en-US" sz="2500" dirty="0"/>
              <a:t>What am I making your behaviors and customs mean</a:t>
            </a:r>
          </a:p>
          <a:p>
            <a:pPr lvl="1"/>
            <a:r>
              <a:rPr lang="en-US" sz="2100" dirty="0"/>
              <a:t>What do they mean over there?  What is the history behind them?</a:t>
            </a:r>
          </a:p>
          <a:p>
            <a:r>
              <a:rPr lang="en-US" sz="2500" dirty="0"/>
              <a:t>If I had your history, how might I see things?.... What might I be projecting if I were you?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B1F62-EC82-40D5-BE98-E727BA36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173685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CB6D59A-E5A3-49A6-8992-36905EA10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1" y="1733467"/>
            <a:ext cx="5788403" cy="488981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FF67299-7126-6F44-F750-CE7C8C36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238EDA-270C-67D0-3D50-572F316AE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3095"/>
            <a:ext cx="5181599" cy="43338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D6FFF81-0E6C-EAFA-E8E3-7DEEDD1EA4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12554" y="1825625"/>
            <a:ext cx="2900892" cy="435133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FD0B9A-CF8F-406B-BA09-E5EA9042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5207E-7C5D-C3BB-4764-794FDF63989A}"/>
              </a:ext>
            </a:extLst>
          </p:cNvPr>
          <p:cNvSpPr txBox="1"/>
          <p:nvPr/>
        </p:nvSpPr>
        <p:spPr>
          <a:xfrm>
            <a:off x="2982372" y="517532"/>
            <a:ext cx="56709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Book Antiqua" panose="02040602050305030304" pitchFamily="18" charset="0"/>
              </a:rPr>
              <a:t>The SIX LOVE CAPACITIES</a:t>
            </a:r>
          </a:p>
          <a:p>
            <a:pPr algn="ctr"/>
            <a:r>
              <a:rPr lang="en-US" sz="2500" dirty="0">
                <a:latin typeface="Book Antiqua" panose="02040602050305030304" pitchFamily="18" charset="0"/>
              </a:rPr>
              <a:t>From The Labyrinth of Love </a:t>
            </a:r>
          </a:p>
        </p:txBody>
      </p:sp>
    </p:spTree>
    <p:extLst>
      <p:ext uri="{BB962C8B-B14F-4D97-AF65-F5344CB8AC3E}">
        <p14:creationId xmlns:p14="http://schemas.microsoft.com/office/powerpoint/2010/main" val="312089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87E1-4F48-4BD3-BD10-AA21967EBE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AFFAIRS and EROTIC ATTRACTIONS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4DC5-60E4-4ED4-B637-FB4BBEDD0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 carry some quality I am hungry for. </a:t>
            </a:r>
          </a:p>
          <a:p>
            <a:r>
              <a:rPr lang="en-US" dirty="0"/>
              <a:t>You make me feel ALIVE. </a:t>
            </a:r>
          </a:p>
          <a:p>
            <a:r>
              <a:rPr lang="en-US" dirty="0"/>
              <a:t>I like who I become when I’m with you – you open new possibilities in me</a:t>
            </a:r>
          </a:p>
          <a:p>
            <a:r>
              <a:rPr lang="en-US" dirty="0"/>
              <a:t>“You SEE me and I like what you see!”– the power of reflected self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ECBA7-D9C5-4858-8EAF-642ABC49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2019- Chelsea Wakefield- from the upcoming book "The Labyrinth of Love"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2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B384-C8D8-31D1-7204-BD6F79DA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B590E-A266-4E91-0F54-4C10EE3A4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the Ego’s needs are not met- it goes on a scavenger hunt…</a:t>
            </a:r>
          </a:p>
          <a:p>
            <a:pPr lvl="1"/>
            <a:r>
              <a:rPr lang="en-US" dirty="0"/>
              <a:t>Shadow outcroppings of unworked childhood material</a:t>
            </a:r>
          </a:p>
          <a:p>
            <a:r>
              <a:rPr lang="en-US" dirty="0"/>
              <a:t>When the Soul’s needs are not met- it goes looking for water</a:t>
            </a:r>
          </a:p>
          <a:p>
            <a:r>
              <a:rPr lang="en-US" dirty="0"/>
              <a:t>The Shadow co-opts all of this for its agenda.</a:t>
            </a:r>
          </a:p>
          <a:p>
            <a:r>
              <a:rPr lang="en-US" dirty="0"/>
              <a:t>Most affairs begin when the Ego and the Shadow pair up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235B4-D3CE-50CE-633C-467D89B2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0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0353-B81E-4F77-92EE-3A5D314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latin typeface="+mn-lt"/>
              </a:rPr>
              <a:t>Our work as Spiritual Guides/Companions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061B1-7869-489C-8448-7556321C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Spacious, transformative field </a:t>
            </a:r>
          </a:p>
          <a:p>
            <a:r>
              <a:rPr lang="en-US" dirty="0"/>
              <a:t>Settle down and look inward:</a:t>
            </a:r>
          </a:p>
          <a:p>
            <a:pPr marL="0" indent="0">
              <a:buNone/>
            </a:pPr>
            <a:r>
              <a:rPr lang="en-US" dirty="0"/>
              <a:t> 	Resolve spiritual conflicts</a:t>
            </a:r>
          </a:p>
          <a:p>
            <a:pPr marL="0" indent="0">
              <a:buNone/>
            </a:pPr>
            <a:r>
              <a:rPr lang="en-US" dirty="0"/>
              <a:t>	Develop/deepen spiritual practices</a:t>
            </a:r>
          </a:p>
          <a:p>
            <a:pPr marL="0" indent="0">
              <a:buNone/>
            </a:pPr>
            <a:r>
              <a:rPr lang="en-US" dirty="0"/>
              <a:t>	Discern important questions</a:t>
            </a:r>
          </a:p>
          <a:p>
            <a:pPr marL="0" indent="0">
              <a:buNone/>
            </a:pPr>
            <a:r>
              <a:rPr lang="en-US" dirty="0"/>
              <a:t>	Heal</a:t>
            </a:r>
          </a:p>
          <a:p>
            <a:pPr marL="0" indent="0">
              <a:buNone/>
            </a:pPr>
            <a:r>
              <a:rPr lang="en-US" dirty="0"/>
              <a:t>	Open potentials </a:t>
            </a:r>
          </a:p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C03F3-5B56-40EF-8BD9-1F4B0862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1916926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55F7-A455-B4E5-77AE-73F56B90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Where is the Spiritual Guidance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AF88-FF8B-BE29-A55B-228FAD4B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Ego seeking here?</a:t>
            </a:r>
          </a:p>
          <a:p>
            <a:r>
              <a:rPr lang="en-US" dirty="0"/>
              <a:t>What unmet needs are trying to be met – Historical? Present time? </a:t>
            </a:r>
          </a:p>
          <a:p>
            <a:r>
              <a:rPr lang="en-US" dirty="0"/>
              <a:t>What is being protected or defended against?  </a:t>
            </a:r>
          </a:p>
          <a:p>
            <a:r>
              <a:rPr lang="en-US" dirty="0"/>
              <a:t>What needs to be relinquished? </a:t>
            </a:r>
          </a:p>
          <a:p>
            <a:r>
              <a:rPr lang="en-US" dirty="0"/>
              <a:t>What is seeking to be healed?</a:t>
            </a:r>
          </a:p>
          <a:p>
            <a:pPr marL="0" indent="0">
              <a:buNone/>
            </a:pPr>
            <a:r>
              <a:rPr lang="en-US" dirty="0"/>
              <a:t>   ~~~~~~~~~~~~~~~~~~~~~~</a:t>
            </a:r>
          </a:p>
          <a:p>
            <a:r>
              <a:rPr lang="en-US" dirty="0"/>
              <a:t>What is coming alive?</a:t>
            </a:r>
          </a:p>
          <a:p>
            <a:r>
              <a:rPr lang="en-US" dirty="0"/>
              <a:t>What is the soul seeking?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0B125-E562-EDC8-25C7-A36286A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0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3D47-2C90-B8CD-B865-D24E9DD5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Bypass?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72AF1-D6EF-4DEF-C7A6-86D431036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Rules and edicts</a:t>
            </a:r>
          </a:p>
          <a:p>
            <a:pPr lvl="1"/>
            <a:r>
              <a:rPr lang="en-US" dirty="0"/>
              <a:t>Forbidden emotions </a:t>
            </a:r>
          </a:p>
          <a:p>
            <a:pPr lvl="1"/>
            <a:r>
              <a:rPr lang="en-US" dirty="0"/>
              <a:t>Spiritual people don’t have errant sexual feelings, fantasies, or desires </a:t>
            </a:r>
          </a:p>
          <a:p>
            <a:endParaRPr lang="en-US" dirty="0"/>
          </a:p>
          <a:p>
            <a:r>
              <a:rPr lang="en-US" dirty="0"/>
              <a:t>Spiritual Guidance question - If spiritual bypass is occurring, what is being bypassed?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6CCEE-3BF1-6836-54C4-7119394D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CB16-1060-1850-F2B9-1BC47540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LOST by David Wagoner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FCB75-7113-5ABA-0E52-9E790FFCF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dirty="0">
              <a:solidFill>
                <a:srgbClr val="555555"/>
              </a:solidFill>
              <a:effectLst/>
              <a:latin typeface="super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555555"/>
                </a:solidFill>
                <a:effectLst/>
                <a:latin typeface="super"/>
              </a:rPr>
              <a:t>In the midst of a relationship struggle remember these words</a:t>
            </a:r>
          </a:p>
          <a:p>
            <a:pPr marL="0" indent="0">
              <a:buNone/>
            </a:pPr>
            <a:endParaRPr lang="en-US" b="0" i="0" dirty="0">
              <a:solidFill>
                <a:srgbClr val="555555"/>
              </a:solidFill>
              <a:effectLst/>
              <a:latin typeface="super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555555"/>
                </a:solidFill>
                <a:effectLst/>
                <a:latin typeface="super"/>
              </a:rPr>
              <a:t>Stand still. The trees ahead and bushes beside you</a:t>
            </a:r>
            <a:br>
              <a:rPr lang="en-US" b="1" dirty="0"/>
            </a:br>
            <a:r>
              <a:rPr lang="en-US" b="1" i="0" dirty="0">
                <a:solidFill>
                  <a:srgbClr val="555555"/>
                </a:solidFill>
                <a:effectLst/>
                <a:latin typeface="super"/>
              </a:rPr>
              <a:t>Are not lost. Wherever you are is called Here,</a:t>
            </a:r>
            <a:br>
              <a:rPr lang="en-US" b="1" dirty="0"/>
            </a:br>
            <a:r>
              <a:rPr lang="en-US" b="1" i="0" dirty="0">
                <a:solidFill>
                  <a:srgbClr val="555555"/>
                </a:solidFill>
                <a:effectLst/>
                <a:latin typeface="super"/>
              </a:rPr>
              <a:t>And you must treat it as a powerful stranger,</a:t>
            </a:r>
            <a:br>
              <a:rPr lang="en-US" b="1" dirty="0"/>
            </a:br>
            <a:r>
              <a:rPr lang="en-US" b="1" i="0" dirty="0">
                <a:solidFill>
                  <a:srgbClr val="555555"/>
                </a:solidFill>
                <a:effectLst/>
                <a:latin typeface="super"/>
              </a:rPr>
              <a:t>Must ask permission to know it and be known.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4821A-294F-08FA-2F1E-D0A64C49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06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520428-5E5A-4776-9474-F29E5384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 The Vulnerable Children Inside - Our Inner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Orphans</a:t>
            </a:r>
          </a:p>
        </p:txBody>
      </p:sp>
      <p:pic>
        <p:nvPicPr>
          <p:cNvPr id="1042" name="Picture 18" descr="child standing infront of wire fence">
            <a:extLst>
              <a:ext uri="{FF2B5EF4-FFF2-40B4-BE49-F238E27FC236}">
                <a16:creationId xmlns:a16="http://schemas.microsoft.com/office/drawing/2014/main" id="{F6E6313C-113A-49AA-A053-B06EB0C7B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686175" y="2382044"/>
            <a:ext cx="48196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656890-C3FA-45A7-8D8C-C8835E0A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411216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F20D-1643-4022-B9F4-980052DF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Who would you be without that story?</a:t>
            </a: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Byron Katie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22B4-82D6-447F-B718-7049B9F36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QUESTIONS TO HOLD OR OPEN</a:t>
            </a:r>
          </a:p>
          <a:p>
            <a:pPr lvl="1"/>
            <a:r>
              <a:rPr lang="en-US" sz="2800" dirty="0"/>
              <a:t>What if you changed the lens thru which you are looking?</a:t>
            </a:r>
          </a:p>
          <a:p>
            <a:pPr lvl="1"/>
            <a:r>
              <a:rPr lang="en-US" sz="2800" dirty="0"/>
              <a:t>What are your fears around letting it go? </a:t>
            </a:r>
          </a:p>
          <a:p>
            <a:pPr lvl="1"/>
            <a:r>
              <a:rPr lang="en-US" sz="2800" dirty="0"/>
              <a:t>What would you have to face without that story?</a:t>
            </a:r>
          </a:p>
          <a:p>
            <a:pPr lvl="1"/>
            <a:r>
              <a:rPr lang="en-US" sz="2800" dirty="0"/>
              <a:t>What is the “old identity” you are clinging to?</a:t>
            </a:r>
          </a:p>
          <a:p>
            <a:pPr lvl="1"/>
            <a:r>
              <a:rPr lang="en-US" sz="2800" dirty="0"/>
              <a:t>Can you make space for a new identity? </a:t>
            </a:r>
          </a:p>
          <a:p>
            <a:pPr lvl="1"/>
            <a:r>
              <a:rPr lang="en-US" sz="2800" dirty="0"/>
              <a:t>Are you open to the Self (Soulprint) and spirit’s leading/synchronicities/dream-states/                                         learning to tune into intuitions versus complexes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BA0B3-B847-4407-A166-D38122B0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274702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D4CB1-85DA-408D-8D3D-179588B3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7EC6D8C1-5BEA-492E-909E-BA31665C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74" y="285980"/>
            <a:ext cx="7180251" cy="60703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6016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2FCC11-8833-49A5-B80A-03C61182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2A7473-2A33-4A5C-A649-073B594C1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07" y="265318"/>
            <a:ext cx="7485784" cy="632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72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444603-2E25-4442-9B08-A79EEDF6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/>
            <a:br>
              <a:rPr lang="en-US" sz="3300" dirty="0">
                <a:latin typeface="Bodoni MT" panose="02070603080606020203" pitchFamily="18" charset="0"/>
              </a:rPr>
            </a:br>
            <a:r>
              <a:rPr lang="en-US" sz="3300" dirty="0">
                <a:latin typeface="+mn-lt"/>
              </a:rPr>
              <a:t>SUFFERING IS NOT THE PROBLEM</a:t>
            </a:r>
            <a:br>
              <a:rPr lang="en-US" sz="3300" dirty="0">
                <a:latin typeface="+mn-lt"/>
              </a:rPr>
            </a:br>
            <a:r>
              <a:rPr lang="en-US" sz="3300" dirty="0">
                <a:latin typeface="+mn-lt"/>
              </a:rPr>
              <a:t>POINTLESS SUFFERING IS WHAT WE WANT TO AVOID </a:t>
            </a:r>
            <a:br>
              <a:rPr lang="en-US" sz="3300" dirty="0">
                <a:latin typeface="Bodoni MT" panose="02070603080606020203" pitchFamily="18" charset="0"/>
              </a:rPr>
            </a:br>
            <a:br>
              <a:rPr lang="en-US" dirty="0">
                <a:latin typeface="Bodoni MT" panose="02070603080606020203" pitchFamily="18" charset="0"/>
              </a:rPr>
            </a:b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5686-0DC3-4606-BAA2-EDC75643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71" y="1847850"/>
            <a:ext cx="10984641" cy="4508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Buddhist teaching about the </a:t>
            </a:r>
            <a:r>
              <a:rPr lang="en-US" sz="3000" dirty="0"/>
              <a:t>two poles of suffering –  Clinging/Craving; Avoidance/Aversion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WHAT IS THE EGO DEMANDING? </a:t>
            </a:r>
          </a:p>
          <a:p>
            <a:r>
              <a:rPr lang="en-US" sz="3000" dirty="0"/>
              <a:t>What “eyes” am I looking thru?</a:t>
            </a:r>
          </a:p>
          <a:p>
            <a:r>
              <a:rPr lang="en-US" sz="3000" dirty="0"/>
              <a:t>What adaptive stories and childhood complexes am I in the grip of?                                                              </a:t>
            </a:r>
          </a:p>
          <a:p>
            <a:r>
              <a:rPr lang="en-US" sz="3000" dirty="0"/>
              <a:t>What am I overidentified with? What role, quality, archetype? </a:t>
            </a:r>
          </a:p>
          <a:p>
            <a:r>
              <a:rPr lang="en-US" sz="3000" dirty="0"/>
              <a:t>What am I clinging to that needs to be relinquished?  </a:t>
            </a:r>
          </a:p>
          <a:p>
            <a:r>
              <a:rPr lang="en-US" sz="3000" dirty="0"/>
              <a:t>What am I resisting, denying, disowning, refusing to see? </a:t>
            </a:r>
          </a:p>
          <a:p>
            <a:r>
              <a:rPr lang="en-US" sz="3000" dirty="0"/>
              <a:t>If I looked out of different “eyes” what would I see?  </a:t>
            </a:r>
          </a:p>
          <a:p>
            <a:r>
              <a:rPr lang="en-US" sz="3000" dirty="0"/>
              <a:t>How would this change the story I am weaving and my reaction to that story?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218CDD-0E0A-400F-ACF1-DC1B0670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3449004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E3FC-53A9-52E6-60F1-0A0CD5CA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C7CB-EA17-A776-E0FA-8F0A02EE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With and Staying With what has been disowned – images, memories </a:t>
            </a:r>
          </a:p>
          <a:p>
            <a:r>
              <a:rPr lang="en-US" dirty="0"/>
              <a:t> Compassion for the self you are and once were</a:t>
            </a:r>
          </a:p>
          <a:p>
            <a:r>
              <a:rPr lang="en-US" dirty="0"/>
              <a:t>Visualization work </a:t>
            </a:r>
          </a:p>
          <a:p>
            <a:pPr lvl="1"/>
            <a:r>
              <a:rPr lang="en-US" dirty="0"/>
              <a:t>Healing presence</a:t>
            </a:r>
          </a:p>
          <a:p>
            <a:pPr lvl="1"/>
            <a:r>
              <a:rPr lang="en-US" dirty="0"/>
              <a:t>Elemental forces that cleanse</a:t>
            </a:r>
          </a:p>
          <a:p>
            <a:r>
              <a:rPr lang="en-US" dirty="0"/>
              <a:t>Symbolic work/Rituals</a:t>
            </a:r>
          </a:p>
          <a:p>
            <a:r>
              <a:rPr lang="en-US" dirty="0"/>
              <a:t>Creative Arts</a:t>
            </a:r>
          </a:p>
          <a:p>
            <a:r>
              <a:rPr lang="en-US" dirty="0"/>
              <a:t>Dreamwork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8DEE4-7F1E-7BE8-32A8-3F8CF342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89E1740-93D2-4880-9643-1DB5308F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21" y="244312"/>
            <a:ext cx="8089957" cy="66136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DF8E5B-39B5-42D3-A66E-56D58709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223838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9242-ADFC-479B-3E8F-94A5DFE4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Jungian work is inherently spiritual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B566-D474-E515-F031-EADE4EACA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Establish a connection to and conversation and ultimately an alignment with the resonance of the deep Self (soul).  </a:t>
            </a:r>
          </a:p>
          <a:p>
            <a:r>
              <a:rPr lang="en-US" dirty="0"/>
              <a:t>When connection to the Self is severed, a person will begin to suffer in ways they cannot name and medication won’t touch this suffering. </a:t>
            </a:r>
          </a:p>
          <a:p>
            <a:r>
              <a:rPr lang="en-US" dirty="0"/>
              <a:t>When we make life decisions from our Ego Identity, obscuring the guidance from the Self, we always end up in trouble.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54A35-9D13-00F3-1D7E-F4922FFD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1175621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F65303-4B03-273A-A5C0-5BC7E698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Chelsea Wakefield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7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78C24FC-3516-46FB-8D6F-73DF05E0B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71" y="644236"/>
            <a:ext cx="8354291" cy="556952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5D749-510D-4219-AD7B-CCF1F43A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286976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BBFA76F-B59B-4BA4-B79D-FE956B64A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9" y="610369"/>
            <a:ext cx="8455891" cy="563726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8D6692-8A8B-4996-BA5E-5CF15209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230151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11007" y="645358"/>
          <a:ext cx="8769985" cy="577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2160" y="539115"/>
            <a:ext cx="553322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Phases along </a:t>
            </a:r>
          </a:p>
          <a:p>
            <a:r>
              <a:rPr lang="en-US" sz="3000" dirty="0"/>
              <a:t>The Relationship Roadmap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4842" y="6248401"/>
            <a:ext cx="4819358" cy="353455"/>
          </a:xfrm>
        </p:spPr>
        <p:txBody>
          <a:bodyPr/>
          <a:lstStyle/>
          <a:p>
            <a:r>
              <a:rPr lang="en-US" sz="1000" dirty="0"/>
              <a:t>copyright 2019- Chelsea Wakefield- from the  book "The Labyrinth of Love"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7F878-5FFC-4615-A98E-FE5B9E7BB8AD}"/>
              </a:ext>
            </a:extLst>
          </p:cNvPr>
          <p:cNvSpPr txBox="1"/>
          <p:nvPr/>
        </p:nvSpPr>
        <p:spPr>
          <a:xfrm>
            <a:off x="772159" y="1554778"/>
            <a:ext cx="2523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Chelsea Wakefield, PhD © 2015-2018</a:t>
            </a:r>
          </a:p>
        </p:txBody>
      </p:sp>
    </p:spTree>
    <p:extLst>
      <p:ext uri="{BB962C8B-B14F-4D97-AF65-F5344CB8AC3E}">
        <p14:creationId xmlns:p14="http://schemas.microsoft.com/office/powerpoint/2010/main" val="227299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22A957-2DBE-A0EA-E566-3A08B26C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attracted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73FA-D239-4CF3-B667-8E448EE61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Bodoni MT" panose="02070603080606020203" pitchFamily="18" charset="0"/>
            </a:endParaRPr>
          </a:p>
          <a:p>
            <a:r>
              <a:rPr lang="en-US" dirty="0"/>
              <a:t>People who fit into our completion story</a:t>
            </a:r>
          </a:p>
          <a:p>
            <a:pPr lvl="1"/>
            <a:r>
              <a:rPr lang="en-US" dirty="0"/>
              <a:t>We have an Overstory (conscious) and an Understory (unconscious) </a:t>
            </a:r>
          </a:p>
          <a:p>
            <a:pPr lvl="1"/>
            <a:r>
              <a:rPr lang="en-US" dirty="0"/>
              <a:t>All of this gets projected out onto the idealized “Other”  </a:t>
            </a:r>
          </a:p>
          <a:p>
            <a:pPr lvl="1"/>
            <a:r>
              <a:rPr lang="en-US" dirty="0"/>
              <a:t>How another person makes us feel – discovering new aspects of self            </a:t>
            </a:r>
          </a:p>
          <a:p>
            <a:r>
              <a:rPr lang="en-US" dirty="0"/>
              <a:t>Many of the qualities that drew us initially begin to irritate us.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5C792E-E414-43A5-9296-55130AA3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47043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462E870-4602-4CCD-94FB-4DE1679B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40569"/>
            <a:ext cx="8939515" cy="64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DF53BD7-04A4-4BD2-9F2D-4D8C0B5F4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331195"/>
            <a:ext cx="8362949" cy="62525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9F5C2D-DCA0-421A-A8F8-2871797A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Chelsea Wakefield</a:t>
            </a:r>
          </a:p>
        </p:txBody>
      </p:sp>
    </p:spTree>
    <p:extLst>
      <p:ext uri="{BB962C8B-B14F-4D97-AF65-F5344CB8AC3E}">
        <p14:creationId xmlns:p14="http://schemas.microsoft.com/office/powerpoint/2010/main" val="278502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1152</Words>
  <Application>Microsoft Office PowerPoint</Application>
  <PresentationFormat>Widescreen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Aptos</vt:lpstr>
      <vt:lpstr>Aptos Display</vt:lpstr>
      <vt:lpstr>Arial</vt:lpstr>
      <vt:lpstr>Bodoni MT</vt:lpstr>
      <vt:lpstr>Book Antiqua</vt:lpstr>
      <vt:lpstr>Brush Script MT</vt:lpstr>
      <vt:lpstr>Calibri</vt:lpstr>
      <vt:lpstr>Google Sans</vt:lpstr>
      <vt:lpstr>Lucida Calligraphy</vt:lpstr>
      <vt:lpstr>super</vt:lpstr>
      <vt:lpstr>Office Theme</vt:lpstr>
      <vt:lpstr>Relationship As a Spiritual Practice Chelsea Wakefield, PhD, LCSW</vt:lpstr>
      <vt:lpstr> Our work as Spiritual Guides/Companions </vt:lpstr>
      <vt:lpstr>Jungian work is inherently spiritual </vt:lpstr>
      <vt:lpstr>PowerPoint Presentation</vt:lpstr>
      <vt:lpstr>PowerPoint Presentation</vt:lpstr>
      <vt:lpstr>PowerPoint Presentation</vt:lpstr>
      <vt:lpstr>We are attracted to:</vt:lpstr>
      <vt:lpstr>PowerPoint Presentation</vt:lpstr>
      <vt:lpstr>PowerPoint Presentation</vt:lpstr>
      <vt:lpstr> 3 Levels of Relationship </vt:lpstr>
      <vt:lpstr>Martin Buber</vt:lpstr>
      <vt:lpstr>Most couples get stuck in power struggles </vt:lpstr>
      <vt:lpstr>PowerPoint Presentation</vt:lpstr>
      <vt:lpstr>PowerPoint Presentation</vt:lpstr>
      <vt:lpstr>PowerPoint Presentation</vt:lpstr>
      <vt:lpstr>Relationship as Anthropology Study</vt:lpstr>
      <vt:lpstr>PowerPoint Presentation</vt:lpstr>
      <vt:lpstr>AFFAIRS and EROTIC ATTRACTIONS</vt:lpstr>
      <vt:lpstr>PowerPoint Presentation</vt:lpstr>
      <vt:lpstr>Where is the Spiritual Guidance Work?</vt:lpstr>
      <vt:lpstr>Spiritual Bypass?</vt:lpstr>
      <vt:lpstr>LOST by David Wagoner</vt:lpstr>
      <vt:lpstr> The Vulnerable Children Inside - Our Inner Orphans</vt:lpstr>
      <vt:lpstr>Who would you be without that story? Byron Katie</vt:lpstr>
      <vt:lpstr>PowerPoint Presentation</vt:lpstr>
      <vt:lpstr>PowerPoint Presentation</vt:lpstr>
      <vt:lpstr> SUFFERING IS NOT THE PROBLEM POINTLESS SUFFERING IS WHAT WE WANT TO AVOID   </vt:lpstr>
      <vt:lpstr>Integration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Wakefield</dc:creator>
  <cp:lastModifiedBy>Wakefield, Chelsea</cp:lastModifiedBy>
  <cp:revision>15</cp:revision>
  <cp:lastPrinted>2024-09-10T13:19:42Z</cp:lastPrinted>
  <dcterms:created xsi:type="dcterms:W3CDTF">2020-09-06T13:00:06Z</dcterms:created>
  <dcterms:modified xsi:type="dcterms:W3CDTF">2024-09-11T22:31:43Z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2024-09-11T22:08:54Z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ecedd35e-e1ba-41bb-86e8-0671e76ed43f</vt:lpwstr>
  </property>
  <property fmtid="{D5CDD505-2E9C-101B-9397-08002B2CF9AE}" pid="8" name="MSIP_Label_8ca390d5-a4f3-448c-8368-24080179bc53_ContentBits">
    <vt:lpwstr>0</vt:lpwstr>
  </property>
</Properties>
</file>