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74"/>
  </p:notesMasterIdLst>
  <p:sldIdLst>
    <p:sldId id="256" r:id="rId2"/>
    <p:sldId id="452" r:id="rId3"/>
    <p:sldId id="303" r:id="rId4"/>
    <p:sldId id="485" r:id="rId5"/>
    <p:sldId id="450" r:id="rId6"/>
    <p:sldId id="501" r:id="rId7"/>
    <p:sldId id="462" r:id="rId8"/>
    <p:sldId id="463" r:id="rId9"/>
    <p:sldId id="464" r:id="rId10"/>
    <p:sldId id="465" r:id="rId11"/>
    <p:sldId id="466" r:id="rId12"/>
    <p:sldId id="467" r:id="rId13"/>
    <p:sldId id="468" r:id="rId14"/>
    <p:sldId id="469" r:id="rId15"/>
    <p:sldId id="470" r:id="rId16"/>
    <p:sldId id="472" r:id="rId17"/>
    <p:sldId id="471" r:id="rId18"/>
    <p:sldId id="474" r:id="rId19"/>
    <p:sldId id="475" r:id="rId20"/>
    <p:sldId id="476" r:id="rId21"/>
    <p:sldId id="473" r:id="rId22"/>
    <p:sldId id="478" r:id="rId23"/>
    <p:sldId id="479" r:id="rId24"/>
    <p:sldId id="477" r:id="rId25"/>
    <p:sldId id="481" r:id="rId26"/>
    <p:sldId id="438" r:id="rId27"/>
    <p:sldId id="437" r:id="rId28"/>
    <p:sldId id="442" r:id="rId29"/>
    <p:sldId id="443" r:id="rId30"/>
    <p:sldId id="448" r:id="rId31"/>
    <p:sldId id="444" r:id="rId32"/>
    <p:sldId id="292" r:id="rId33"/>
    <p:sldId id="445" r:id="rId34"/>
    <p:sldId id="266" r:id="rId35"/>
    <p:sldId id="294" r:id="rId36"/>
    <p:sldId id="453" r:id="rId37"/>
    <p:sldId id="389" r:id="rId38"/>
    <p:sldId id="454" r:id="rId39"/>
    <p:sldId id="455" r:id="rId40"/>
    <p:sldId id="384" r:id="rId41"/>
    <p:sldId id="325" r:id="rId42"/>
    <p:sldId id="385" r:id="rId43"/>
    <p:sldId id="314" r:id="rId44"/>
    <p:sldId id="315" r:id="rId45"/>
    <p:sldId id="270" r:id="rId46"/>
    <p:sldId id="297" r:id="rId47"/>
    <p:sldId id="413" r:id="rId48"/>
    <p:sldId id="414" r:id="rId49"/>
    <p:sldId id="456" r:id="rId50"/>
    <p:sldId id="416" r:id="rId51"/>
    <p:sldId id="417" r:id="rId52"/>
    <p:sldId id="419" r:id="rId53"/>
    <p:sldId id="447" r:id="rId54"/>
    <p:sldId id="386" r:id="rId55"/>
    <p:sldId id="432" r:id="rId56"/>
    <p:sldId id="287" r:id="rId57"/>
    <p:sldId id="288" r:id="rId58"/>
    <p:sldId id="458" r:id="rId59"/>
    <p:sldId id="483" r:id="rId60"/>
    <p:sldId id="457" r:id="rId61"/>
    <p:sldId id="421" r:id="rId62"/>
    <p:sldId id="422" r:id="rId63"/>
    <p:sldId id="423" r:id="rId64"/>
    <p:sldId id="424" r:id="rId65"/>
    <p:sldId id="433" r:id="rId66"/>
    <p:sldId id="446" r:id="rId67"/>
    <p:sldId id="392" r:id="rId68"/>
    <p:sldId id="408" r:id="rId69"/>
    <p:sldId id="503" r:id="rId70"/>
    <p:sldId id="502" r:id="rId71"/>
    <p:sldId id="461" r:id="rId72"/>
    <p:sldId id="484" r:id="rId7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53"/>
    <p:restoredTop sz="96405"/>
  </p:normalViewPr>
  <p:slideViewPr>
    <p:cSldViewPr snapToGrid="0">
      <p:cViewPr>
        <p:scale>
          <a:sx n="90" d="100"/>
          <a:sy n="90" d="100"/>
        </p:scale>
        <p:origin x="232" y="9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CA97E4-C9EE-B74C-875F-6593CAAD255C}" type="datetimeFigureOut">
              <a:rPr lang="en-US" smtClean="0"/>
              <a:t>1/18/24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4A065B-30FC-5847-88E5-D37BF0AFD0E5}" type="slidenum">
              <a:rPr lang="en-US" smtClean="0"/>
              <a:t>‹#›</a:t>
            </a:fld>
            <a:endParaRPr lang="en-US"/>
          </a:p>
        </p:txBody>
      </p:sp>
    </p:spTree>
    <p:extLst>
      <p:ext uri="{BB962C8B-B14F-4D97-AF65-F5344CB8AC3E}">
        <p14:creationId xmlns:p14="http://schemas.microsoft.com/office/powerpoint/2010/main" val="2583305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endParaRPr lang="en-US"/>
          </a:p>
        </p:txBody>
      </p:sp>
      <p:sp>
        <p:nvSpPr>
          <p:cNvPr id="58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5A1E1C1-C535-4769-B011-E43FF9FEF792}" type="slidenum">
              <a:rPr lang="en-US"/>
              <a:pPr fontAlgn="base">
                <a:spcBef>
                  <a:spcPct val="0"/>
                </a:spcBef>
                <a:spcAft>
                  <a:spcPct val="0"/>
                </a:spcAft>
              </a:pPr>
              <a:t>40</a:t>
            </a:fld>
            <a:endParaRPr lang="en-US"/>
          </a:p>
        </p:txBody>
      </p:sp>
    </p:spTree>
    <p:extLst>
      <p:ext uri="{BB962C8B-B14F-4D97-AF65-F5344CB8AC3E}">
        <p14:creationId xmlns:p14="http://schemas.microsoft.com/office/powerpoint/2010/main" val="1979206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043504-DCE7-4084-B17D-9722E890B80B}" type="slidenum">
              <a:rPr lang="en-US" smtClean="0"/>
              <a:pPr/>
              <a:t>54</a:t>
            </a:fld>
            <a:endParaRPr lang="en-US"/>
          </a:p>
        </p:txBody>
      </p:sp>
    </p:spTree>
    <p:extLst>
      <p:ext uri="{BB962C8B-B14F-4D97-AF65-F5344CB8AC3E}">
        <p14:creationId xmlns:p14="http://schemas.microsoft.com/office/powerpoint/2010/main" val="4285252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eaLnBrk="1" hangingPunct="1">
              <a:buFontTx/>
              <a:buAutoNum type="arabicParenR"/>
            </a:pPr>
            <a:endParaRPr lang="en-US"/>
          </a:p>
        </p:txBody>
      </p:sp>
      <p:sp>
        <p:nvSpPr>
          <p:cNvPr id="4" name="Slide Number Placeholder 3"/>
          <p:cNvSpPr>
            <a:spLocks noGrp="1"/>
          </p:cNvSpPr>
          <p:nvPr>
            <p:ph type="sldNum" sz="quarter" idx="5"/>
          </p:nvPr>
        </p:nvSpPr>
        <p:spPr/>
        <p:txBody>
          <a:bodyPr/>
          <a:lstStyle/>
          <a:p>
            <a:pPr>
              <a:defRPr/>
            </a:pPr>
            <a:fld id="{703A9AF6-A179-45CF-8393-24C6112F4208}" type="slidenum">
              <a:rPr lang="en-US" smtClean="0"/>
              <a:pPr>
                <a:defRPr/>
              </a:pPr>
              <a:t>56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4" name="Slide Number Placeholder 3"/>
          <p:cNvSpPr>
            <a:spLocks noGrp="1"/>
          </p:cNvSpPr>
          <p:nvPr>
            <p:ph type="sldNum" sz="quarter" idx="5"/>
          </p:nvPr>
        </p:nvSpPr>
        <p:spPr/>
        <p:txBody>
          <a:bodyPr/>
          <a:lstStyle/>
          <a:p>
            <a:pPr>
              <a:defRPr/>
            </a:pPr>
            <a:fld id="{0823B5A4-A650-40D1-AB23-77C5B69F52D4}" type="slidenum">
              <a:rPr lang="en-US" smtClean="0"/>
              <a:pPr>
                <a:defRPr/>
              </a:pPr>
              <a:t>57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marL="247650" indent="-247650"/>
            <a:endParaRPr lang="en-US"/>
          </a:p>
        </p:txBody>
      </p:sp>
      <p:sp>
        <p:nvSpPr>
          <p:cNvPr id="204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F5B2404-CE11-4966-ADBC-E4F035D0BE35}" type="slidenum">
              <a:rPr lang="en-US"/>
              <a:pPr fontAlgn="base">
                <a:spcBef>
                  <a:spcPct val="0"/>
                </a:spcBef>
                <a:spcAft>
                  <a:spcPct val="0"/>
                </a:spcAft>
                <a:defRPr/>
              </a:pPr>
              <a:t>58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1/18/24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1/18/24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1/18/24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10972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41763"/>
            <a:ext cx="10972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3638"/>
            <a:ext cx="2844800" cy="457200"/>
          </a:xfrm>
          <a:prstGeom prst="rect">
            <a:avLst/>
          </a:prstGeo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8400"/>
            <a:ext cx="3860800" cy="457200"/>
          </a:xfrm>
          <a:prstGeom prst="rect">
            <a:avLst/>
          </a:prstGeo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3638"/>
            <a:ext cx="2844800" cy="457200"/>
          </a:xfrm>
          <a:prstGeom prst="rect">
            <a:avLst/>
          </a:prstGeom>
        </p:spPr>
        <p:txBody>
          <a:bodyPr/>
          <a:lstStyle>
            <a:lvl1pPr>
              <a:defRPr/>
            </a:lvl1pPr>
          </a:lstStyle>
          <a:p>
            <a:fld id="{A95BD91F-BBB6-4018-ADE2-98332D257BBD}" type="slidenum">
              <a:rPr lang="en-US" altLang="en-US"/>
              <a:pPr/>
              <a:t>‹#›</a:t>
            </a:fld>
            <a:endParaRPr lang="en-US" altLang="en-US"/>
          </a:p>
        </p:txBody>
      </p:sp>
    </p:spTree>
    <p:extLst>
      <p:ext uri="{BB962C8B-B14F-4D97-AF65-F5344CB8AC3E}">
        <p14:creationId xmlns:p14="http://schemas.microsoft.com/office/powerpoint/2010/main" val="1839471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D7B3BC55-27AE-4CC0-9571-9D1AD836DEB0}"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AC199B32-57BD-4271-8978-6C1C07C91589}" type="datetimeFigureOut">
              <a:rPr lang="en-US" smtClean="0"/>
              <a:pPr/>
              <a:t>1/18/24</a:t>
            </a:fld>
            <a:endParaRPr lang="en-US"/>
          </a:p>
        </p:txBody>
      </p:sp>
      <p:sp>
        <p:nvSpPr>
          <p:cNvPr id="3" name="Text Placeholder 2"/>
          <p:cNvSpPr>
            <a:spLocks noGrp="1"/>
          </p:cNvSpPr>
          <p:nvPr>
            <p:ph type="body" idx="1"/>
          </p:nvPr>
        </p:nvSpPr>
        <p:spPr>
          <a:xfrm>
            <a:off x="609600" y="1399593"/>
            <a:ext cx="5386917"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609600" y="2201896"/>
            <a:ext cx="53848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6199717" y="2201896"/>
            <a:ext cx="53848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609600" y="155448"/>
            <a:ext cx="109728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6197600" y="1399593"/>
            <a:ext cx="5386917"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750593" y="2180219"/>
            <a:ext cx="499872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39840" y="2180219"/>
            <a:ext cx="499872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7082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1/18/24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1/18/24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1/18/24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1/18/24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1/18/24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1/18/24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1/18/24</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1/18/24</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1/18/24</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www.thelastecstaticdaysmovie.com/" TargetMode="External"/><Relationship Id="rId2" Type="http://schemas.openxmlformats.org/officeDocument/2006/relationships/hyperlink" Target="https://www.ccld.community/" TargetMode="External"/><Relationship Id="rId1" Type="http://schemas.openxmlformats.org/officeDocument/2006/relationships/slideLayout" Target="../slideLayouts/slideLayout2.xml"/><Relationship Id="rId5" Type="http://schemas.openxmlformats.org/officeDocument/2006/relationships/hyperlink" Target="https://www.ccld.community/donation" TargetMode="External"/><Relationship Id="rId4" Type="http://schemas.openxmlformats.org/officeDocument/2006/relationships/hyperlink" Target="https://www.ccld.community/subscribe"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48000">
              <a:schemeClr val="accent3">
                <a:lumMod val="97000"/>
                <a:lumOff val="3000"/>
              </a:schemeClr>
            </a:gs>
            <a:gs pos="100000">
              <a:schemeClr val="accent3">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7C659-88A0-4623-EEA8-A27DEE7190A6}"/>
              </a:ext>
            </a:extLst>
          </p:cNvPr>
          <p:cNvSpPr>
            <a:spLocks noGrp="1"/>
          </p:cNvSpPr>
          <p:nvPr>
            <p:ph type="ctrTitle"/>
          </p:nvPr>
        </p:nvSpPr>
        <p:spPr>
          <a:xfrm>
            <a:off x="1600200" y="2001311"/>
            <a:ext cx="8991600" cy="1645920"/>
          </a:xfrm>
        </p:spPr>
        <p:txBody>
          <a:bodyPr>
            <a:normAutofit/>
          </a:bodyPr>
          <a:lstStyle/>
          <a:p>
            <a:r>
              <a:rPr lang="en-US" sz="3000" b="1" i="1" dirty="0">
                <a:latin typeface="Avenir Book" panose="02000503020000020003" pitchFamily="2" charset="0"/>
              </a:rPr>
              <a:t>“Walking Each Other Home”</a:t>
            </a:r>
            <a:br>
              <a:rPr lang="en-US" sz="3000" b="1" i="1" dirty="0">
                <a:latin typeface="Avenir Book" panose="02000503020000020003" pitchFamily="2" charset="0"/>
              </a:rPr>
            </a:br>
            <a:r>
              <a:rPr lang="en-US" sz="2000" i="1" dirty="0">
                <a:latin typeface="Avenir Book" panose="02000503020000020003" pitchFamily="2" charset="0"/>
              </a:rPr>
              <a:t>Companioning those in the dying season of life</a:t>
            </a:r>
            <a:endParaRPr lang="en-US" sz="2000" dirty="0">
              <a:latin typeface="Avenir Book" panose="02000503020000020003" pitchFamily="2" charset="0"/>
            </a:endParaRPr>
          </a:p>
        </p:txBody>
      </p:sp>
      <p:sp>
        <p:nvSpPr>
          <p:cNvPr id="3" name="Subtitle 2">
            <a:extLst>
              <a:ext uri="{FF2B5EF4-FFF2-40B4-BE49-F238E27FC236}">
                <a16:creationId xmlns:a16="http://schemas.microsoft.com/office/drawing/2014/main" id="{7B06E66C-14E7-8BB5-7BDC-3BF701E16A5D}"/>
              </a:ext>
            </a:extLst>
          </p:cNvPr>
          <p:cNvSpPr>
            <a:spLocks noGrp="1"/>
          </p:cNvSpPr>
          <p:nvPr>
            <p:ph type="subTitle" idx="1"/>
          </p:nvPr>
        </p:nvSpPr>
        <p:spPr>
          <a:xfrm>
            <a:off x="2695194" y="4352544"/>
            <a:ext cx="6801612" cy="1645920"/>
          </a:xfrm>
        </p:spPr>
        <p:txBody>
          <a:bodyPr>
            <a:normAutofit fontScale="32500" lnSpcReduction="20000"/>
          </a:bodyPr>
          <a:lstStyle/>
          <a:p>
            <a:r>
              <a:rPr lang="en-US" sz="6200" dirty="0">
                <a:latin typeface="Avenir Book" panose="02000503020000020003" pitchFamily="2" charset="0"/>
              </a:rPr>
              <a:t>Aditi Sethi, MD</a:t>
            </a:r>
          </a:p>
          <a:p>
            <a:r>
              <a:rPr lang="en-US" sz="6200" dirty="0">
                <a:latin typeface="Avenir Book" panose="02000503020000020003" pitchFamily="2" charset="0"/>
              </a:rPr>
              <a:t>The Haden Institute</a:t>
            </a:r>
          </a:p>
          <a:p>
            <a:r>
              <a:rPr lang="en-US" sz="6200" dirty="0">
                <a:latin typeface="Avenir Book" panose="02000503020000020003" pitchFamily="2" charset="0"/>
              </a:rPr>
              <a:t>Spiritual Direction Training Course</a:t>
            </a:r>
          </a:p>
          <a:p>
            <a:r>
              <a:rPr lang="en-US" sz="6200" dirty="0">
                <a:latin typeface="Avenir Book" panose="02000503020000020003" pitchFamily="2" charset="0"/>
              </a:rPr>
              <a:t>January 2024</a:t>
            </a:r>
          </a:p>
          <a:p>
            <a:endParaRPr lang="en-US" b="1" dirty="0"/>
          </a:p>
        </p:txBody>
      </p:sp>
    </p:spTree>
    <p:extLst>
      <p:ext uri="{BB962C8B-B14F-4D97-AF65-F5344CB8AC3E}">
        <p14:creationId xmlns:p14="http://schemas.microsoft.com/office/powerpoint/2010/main" val="384781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00DF25-0876-0C05-DBBA-7CE06D39ACF7}"/>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3FC96108-F9E6-A8B0-171F-99BC869FCFBE}"/>
              </a:ext>
            </a:extLst>
          </p:cNvPr>
          <p:cNvSpPr>
            <a:spLocks noGrp="1"/>
          </p:cNvSpPr>
          <p:nvPr>
            <p:ph type="title"/>
          </p:nvPr>
        </p:nvSpPr>
        <p:spPr/>
        <p:txBody>
          <a:bodyPr/>
          <a:lstStyle/>
          <a:p>
            <a:endParaRPr lang="en-US"/>
          </a:p>
        </p:txBody>
      </p:sp>
      <p:pic>
        <p:nvPicPr>
          <p:cNvPr id="4098" name="Picture 2">
            <a:extLst>
              <a:ext uri="{FF2B5EF4-FFF2-40B4-BE49-F238E27FC236}">
                <a16:creationId xmlns:a16="http://schemas.microsoft.com/office/drawing/2014/main" id="{B67D8E55-B3B9-E9C9-CEB9-61BAA9B50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0400" y="304800"/>
            <a:ext cx="8356600" cy="621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623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86384F-1AB8-8A08-11F8-5FBDC3E00B63}"/>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25F67743-64BB-FC1A-18BA-B9A4C02A77D4}"/>
              </a:ext>
            </a:extLst>
          </p:cNvPr>
          <p:cNvSpPr>
            <a:spLocks noGrp="1"/>
          </p:cNvSpPr>
          <p:nvPr>
            <p:ph type="title"/>
          </p:nvPr>
        </p:nvSpPr>
        <p:spPr/>
        <p:txBody>
          <a:bodyPr/>
          <a:lstStyle/>
          <a:p>
            <a:endParaRPr lang="en-US"/>
          </a:p>
        </p:txBody>
      </p:sp>
      <p:pic>
        <p:nvPicPr>
          <p:cNvPr id="5122" name="Picture 2">
            <a:extLst>
              <a:ext uri="{FF2B5EF4-FFF2-40B4-BE49-F238E27FC236}">
                <a16:creationId xmlns:a16="http://schemas.microsoft.com/office/drawing/2014/main" id="{1CF854B4-5553-46FC-861E-BBF2F8A996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85750"/>
            <a:ext cx="8382000" cy="628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85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140A40-8610-EDF6-91C2-B27EA0401492}"/>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5E766721-980A-689F-8271-348D5C8CF686}"/>
              </a:ext>
            </a:extLst>
          </p:cNvPr>
          <p:cNvSpPr>
            <a:spLocks noGrp="1"/>
          </p:cNvSpPr>
          <p:nvPr>
            <p:ph type="title"/>
          </p:nvPr>
        </p:nvSpPr>
        <p:spPr/>
        <p:txBody>
          <a:bodyPr/>
          <a:lstStyle/>
          <a:p>
            <a:endParaRPr lang="en-US"/>
          </a:p>
        </p:txBody>
      </p:sp>
      <p:pic>
        <p:nvPicPr>
          <p:cNvPr id="6146" name="Picture 2">
            <a:extLst>
              <a:ext uri="{FF2B5EF4-FFF2-40B4-BE49-F238E27FC236}">
                <a16:creationId xmlns:a16="http://schemas.microsoft.com/office/drawing/2014/main" id="{82F26B4D-3FE0-0FAB-E03F-8AEFADAF8F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2982" y="129746"/>
            <a:ext cx="5126037" cy="6540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537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1E0668-0EC0-03CF-8924-33D3EAFA863B}"/>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1697F02F-1BB0-F0A4-CF90-59DF5DA057BB}"/>
              </a:ext>
            </a:extLst>
          </p:cNvPr>
          <p:cNvSpPr>
            <a:spLocks noGrp="1"/>
          </p:cNvSpPr>
          <p:nvPr>
            <p:ph type="title"/>
          </p:nvPr>
        </p:nvSpPr>
        <p:spPr/>
        <p:txBody>
          <a:bodyPr/>
          <a:lstStyle/>
          <a:p>
            <a:endParaRPr lang="en-US"/>
          </a:p>
        </p:txBody>
      </p:sp>
      <p:pic>
        <p:nvPicPr>
          <p:cNvPr id="7170" name="Picture 2">
            <a:extLst>
              <a:ext uri="{FF2B5EF4-FFF2-40B4-BE49-F238E27FC236}">
                <a16:creationId xmlns:a16="http://schemas.microsoft.com/office/drawing/2014/main" id="{26D3DD94-EB67-B0A6-2A9F-D5299E9157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8650" y="280988"/>
            <a:ext cx="8394700" cy="629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895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B2B5BB-089C-C411-2F12-DBC80BD72772}"/>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22922D66-0D40-0367-A147-9D484F46AC4B}"/>
              </a:ext>
            </a:extLst>
          </p:cNvPr>
          <p:cNvSpPr>
            <a:spLocks noGrp="1"/>
          </p:cNvSpPr>
          <p:nvPr>
            <p:ph type="title"/>
          </p:nvPr>
        </p:nvSpPr>
        <p:spPr/>
        <p:txBody>
          <a:bodyPr/>
          <a:lstStyle/>
          <a:p>
            <a:endParaRPr lang="en-US"/>
          </a:p>
        </p:txBody>
      </p:sp>
      <p:pic>
        <p:nvPicPr>
          <p:cNvPr id="8194" name="Picture 2">
            <a:extLst>
              <a:ext uri="{FF2B5EF4-FFF2-40B4-BE49-F238E27FC236}">
                <a16:creationId xmlns:a16="http://schemas.microsoft.com/office/drawing/2014/main" id="{B29B9D0D-E088-5415-80C8-4CD05D2B5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3100" y="314325"/>
            <a:ext cx="8305800" cy="622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643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D0B337-5008-56F4-B8A4-70CE6F674946}"/>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A2C5FCFA-F7D6-284E-70B6-513E4D0FF7A7}"/>
              </a:ext>
            </a:extLst>
          </p:cNvPr>
          <p:cNvSpPr>
            <a:spLocks noGrp="1"/>
          </p:cNvSpPr>
          <p:nvPr>
            <p:ph type="title"/>
          </p:nvPr>
        </p:nvSpPr>
        <p:spPr/>
        <p:txBody>
          <a:bodyPr/>
          <a:lstStyle/>
          <a:p>
            <a:endParaRPr lang="en-US"/>
          </a:p>
        </p:txBody>
      </p:sp>
      <p:pic>
        <p:nvPicPr>
          <p:cNvPr id="9218" name="Picture 2">
            <a:extLst>
              <a:ext uri="{FF2B5EF4-FFF2-40B4-BE49-F238E27FC236}">
                <a16:creationId xmlns:a16="http://schemas.microsoft.com/office/drawing/2014/main" id="{6476AFDF-D0BD-EBF3-DFC1-5C442538F0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85750"/>
            <a:ext cx="8407400" cy="6305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466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7391ED-AFA5-D814-7CA4-10EA9BAF88F0}"/>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B271FDB9-75EA-203D-AEE1-0CC0AAC2C1C1}"/>
              </a:ext>
            </a:extLst>
          </p:cNvPr>
          <p:cNvSpPr>
            <a:spLocks noGrp="1"/>
          </p:cNvSpPr>
          <p:nvPr>
            <p:ph type="title"/>
          </p:nvPr>
        </p:nvSpPr>
        <p:spPr/>
        <p:txBody>
          <a:bodyPr/>
          <a:lstStyle/>
          <a:p>
            <a:endParaRPr lang="en-US"/>
          </a:p>
        </p:txBody>
      </p:sp>
      <p:pic>
        <p:nvPicPr>
          <p:cNvPr id="10242" name="Picture 2">
            <a:extLst>
              <a:ext uri="{FF2B5EF4-FFF2-40B4-BE49-F238E27FC236}">
                <a16:creationId xmlns:a16="http://schemas.microsoft.com/office/drawing/2014/main" id="{2806E70A-17DC-0EC9-91F8-67AAE10218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41769"/>
            <a:ext cx="8077200" cy="6058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766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004527-CE86-B305-AED3-63C2D2D13643}"/>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D23C0EC1-8223-403D-AC3A-5E8E2D9C1BC1}"/>
              </a:ext>
            </a:extLst>
          </p:cNvPr>
          <p:cNvSpPr>
            <a:spLocks noGrp="1"/>
          </p:cNvSpPr>
          <p:nvPr>
            <p:ph type="title"/>
          </p:nvPr>
        </p:nvSpPr>
        <p:spPr/>
        <p:txBody>
          <a:bodyPr/>
          <a:lstStyle/>
          <a:p>
            <a:endParaRPr lang="en-US"/>
          </a:p>
        </p:txBody>
      </p:sp>
      <p:pic>
        <p:nvPicPr>
          <p:cNvPr id="11266" name="Picture 2">
            <a:extLst>
              <a:ext uri="{FF2B5EF4-FFF2-40B4-BE49-F238E27FC236}">
                <a16:creationId xmlns:a16="http://schemas.microsoft.com/office/drawing/2014/main" id="{2539F188-D8E6-5850-B24E-CEAD3C2BF6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42900"/>
            <a:ext cx="822960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928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1A075A-8544-B082-4AE3-33619D451578}"/>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419F478D-2312-129C-48C0-F41A7F33539B}"/>
              </a:ext>
            </a:extLst>
          </p:cNvPr>
          <p:cNvSpPr>
            <a:spLocks noGrp="1"/>
          </p:cNvSpPr>
          <p:nvPr>
            <p:ph type="title"/>
          </p:nvPr>
        </p:nvSpPr>
        <p:spPr/>
        <p:txBody>
          <a:bodyPr/>
          <a:lstStyle/>
          <a:p>
            <a:endParaRPr lang="en-US"/>
          </a:p>
        </p:txBody>
      </p:sp>
      <p:pic>
        <p:nvPicPr>
          <p:cNvPr id="12290" name="Picture 2">
            <a:extLst>
              <a:ext uri="{FF2B5EF4-FFF2-40B4-BE49-F238E27FC236}">
                <a16:creationId xmlns:a16="http://schemas.microsoft.com/office/drawing/2014/main" id="{1D353B54-9976-1E88-5B72-7D29D7ABEB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3242" y="381000"/>
            <a:ext cx="8485517" cy="5843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496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A9C49C-1B86-BB99-3F5A-8C4984F19E8E}"/>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BA487F35-508A-DD9B-EC0C-770212D4A3F3}"/>
              </a:ext>
            </a:extLst>
          </p:cNvPr>
          <p:cNvSpPr>
            <a:spLocks noGrp="1"/>
          </p:cNvSpPr>
          <p:nvPr>
            <p:ph type="title"/>
          </p:nvPr>
        </p:nvSpPr>
        <p:spPr/>
        <p:txBody>
          <a:bodyPr/>
          <a:lstStyle/>
          <a:p>
            <a:endParaRPr lang="en-US"/>
          </a:p>
        </p:txBody>
      </p:sp>
      <p:pic>
        <p:nvPicPr>
          <p:cNvPr id="13314" name="Picture 2">
            <a:extLst>
              <a:ext uri="{FF2B5EF4-FFF2-40B4-BE49-F238E27FC236}">
                <a16:creationId xmlns:a16="http://schemas.microsoft.com/office/drawing/2014/main" id="{93DA5EC3-B88A-E517-8361-AD17FD4910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368" y="457200"/>
            <a:ext cx="8511397"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080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066800"/>
          </a:xfrm>
        </p:spPr>
        <p:txBody>
          <a:bodyPr>
            <a:normAutofit/>
          </a:bodyPr>
          <a:lstStyle/>
          <a:p>
            <a:r>
              <a:rPr lang="en-US" dirty="0"/>
              <a:t>     Goals And Objectives</a:t>
            </a:r>
          </a:p>
        </p:txBody>
      </p:sp>
      <p:sp>
        <p:nvSpPr>
          <p:cNvPr id="3" name="Content Placeholder 2"/>
          <p:cNvSpPr>
            <a:spLocks noGrp="1"/>
          </p:cNvSpPr>
          <p:nvPr>
            <p:ph idx="1"/>
          </p:nvPr>
        </p:nvSpPr>
        <p:spPr>
          <a:xfrm>
            <a:off x="2205037" y="1371600"/>
            <a:ext cx="8229600" cy="5486400"/>
          </a:xfrm>
        </p:spPr>
        <p:txBody>
          <a:bodyPr>
            <a:noAutofit/>
          </a:bodyPr>
          <a:lstStyle/>
          <a:p>
            <a:endParaRPr lang="en-US" sz="2400" dirty="0"/>
          </a:p>
          <a:p>
            <a:r>
              <a:rPr lang="en-US" sz="2000" dirty="0"/>
              <a:t>Discuss various aspects of the Dying Experience</a:t>
            </a:r>
          </a:p>
          <a:p>
            <a:endParaRPr lang="en-US" sz="2000" dirty="0"/>
          </a:p>
          <a:p>
            <a:r>
              <a:rPr lang="en-US" sz="2000" dirty="0"/>
              <a:t>Discuss the realities of Death and Dying in America</a:t>
            </a:r>
          </a:p>
          <a:p>
            <a:endParaRPr lang="en-US" sz="2000" dirty="0"/>
          </a:p>
          <a:p>
            <a:r>
              <a:rPr lang="en-US" sz="2000" dirty="0"/>
              <a:t>Discuss various aspects of Hospice and Palliative Medicine</a:t>
            </a:r>
          </a:p>
          <a:p>
            <a:endParaRPr lang="en-US" sz="2000" dirty="0"/>
          </a:p>
          <a:p>
            <a:r>
              <a:rPr lang="en-US" sz="2000" dirty="0"/>
              <a:t>Discuss Role of Spiritual Companion</a:t>
            </a:r>
          </a:p>
          <a:p>
            <a:endParaRPr lang="en-US" sz="2000" dirty="0"/>
          </a:p>
          <a:p>
            <a:endParaRPr lang="en-US" sz="2000" dirty="0"/>
          </a:p>
        </p:txBody>
      </p:sp>
    </p:spTree>
    <p:extLst>
      <p:ext uri="{BB962C8B-B14F-4D97-AF65-F5344CB8AC3E}">
        <p14:creationId xmlns:p14="http://schemas.microsoft.com/office/powerpoint/2010/main" val="4191443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834F7B-91D4-4F24-B234-F179A96A552B}"/>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B37E1786-6875-243C-4485-5808E66AC065}"/>
              </a:ext>
            </a:extLst>
          </p:cNvPr>
          <p:cNvSpPr>
            <a:spLocks noGrp="1"/>
          </p:cNvSpPr>
          <p:nvPr>
            <p:ph type="title"/>
          </p:nvPr>
        </p:nvSpPr>
        <p:spPr/>
        <p:txBody>
          <a:bodyPr/>
          <a:lstStyle/>
          <a:p>
            <a:endParaRPr lang="en-US"/>
          </a:p>
        </p:txBody>
      </p:sp>
      <p:pic>
        <p:nvPicPr>
          <p:cNvPr id="14338" name="Picture 2">
            <a:extLst>
              <a:ext uri="{FF2B5EF4-FFF2-40B4-BE49-F238E27FC236}">
                <a16:creationId xmlns:a16="http://schemas.microsoft.com/office/drawing/2014/main" id="{3836BAAC-2736-6F4A-BAFA-4163D6521F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1226" y="377140"/>
            <a:ext cx="8669548" cy="6099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210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B71D00-2BD2-7FBA-C451-CFDBBCB21D8A}"/>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31293296-8279-ED1D-8F20-365439E84B8E}"/>
              </a:ext>
            </a:extLst>
          </p:cNvPr>
          <p:cNvSpPr>
            <a:spLocks noGrp="1"/>
          </p:cNvSpPr>
          <p:nvPr>
            <p:ph type="title"/>
          </p:nvPr>
        </p:nvSpPr>
        <p:spPr/>
        <p:txBody>
          <a:bodyPr/>
          <a:lstStyle/>
          <a:p>
            <a:endParaRPr lang="en-US"/>
          </a:p>
        </p:txBody>
      </p:sp>
      <p:pic>
        <p:nvPicPr>
          <p:cNvPr id="15362" name="Picture 2">
            <a:extLst>
              <a:ext uri="{FF2B5EF4-FFF2-40B4-BE49-F238E27FC236}">
                <a16:creationId xmlns:a16="http://schemas.microsoft.com/office/drawing/2014/main" id="{EFF7A099-45A7-9ECB-9C1D-54F5E7B28E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81000"/>
            <a:ext cx="82296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6431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486A36-61F0-3C88-1D12-FB386B7B6B2C}"/>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3B01D5BA-F024-6383-41B5-A7C8791CE3CD}"/>
              </a:ext>
            </a:extLst>
          </p:cNvPr>
          <p:cNvSpPr>
            <a:spLocks noGrp="1"/>
          </p:cNvSpPr>
          <p:nvPr>
            <p:ph type="title"/>
          </p:nvPr>
        </p:nvSpPr>
        <p:spPr/>
        <p:txBody>
          <a:bodyPr/>
          <a:lstStyle/>
          <a:p>
            <a:endParaRPr lang="en-US"/>
          </a:p>
        </p:txBody>
      </p:sp>
      <p:pic>
        <p:nvPicPr>
          <p:cNvPr id="16386" name="Picture 2">
            <a:extLst>
              <a:ext uri="{FF2B5EF4-FFF2-40B4-BE49-F238E27FC236}">
                <a16:creationId xmlns:a16="http://schemas.microsoft.com/office/drawing/2014/main" id="{74C265F7-C4B8-073A-E78E-0119ADA9DC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0302" y="381000"/>
            <a:ext cx="8511396"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4405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AE6A1A-C21F-3B7F-1909-C240B3734108}"/>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DA6590DF-21A0-0AE6-E732-BBEDFAB0EE62}"/>
              </a:ext>
            </a:extLst>
          </p:cNvPr>
          <p:cNvSpPr>
            <a:spLocks noGrp="1"/>
          </p:cNvSpPr>
          <p:nvPr>
            <p:ph type="title"/>
          </p:nvPr>
        </p:nvSpPr>
        <p:spPr/>
        <p:txBody>
          <a:bodyPr/>
          <a:lstStyle/>
          <a:p>
            <a:endParaRPr lang="en-US"/>
          </a:p>
        </p:txBody>
      </p:sp>
      <p:pic>
        <p:nvPicPr>
          <p:cNvPr id="17410" name="Picture 2">
            <a:extLst>
              <a:ext uri="{FF2B5EF4-FFF2-40B4-BE49-F238E27FC236}">
                <a16:creationId xmlns:a16="http://schemas.microsoft.com/office/drawing/2014/main" id="{0298827F-8729-3877-6820-EEEAE9977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7401" y="457200"/>
            <a:ext cx="8637198"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8006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56FC13-13F8-7B46-3878-9DD780F2F8C8}"/>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C8C8EAC0-C28F-01F7-EA2D-B9C3438BFB3A}"/>
              </a:ext>
            </a:extLst>
          </p:cNvPr>
          <p:cNvSpPr>
            <a:spLocks noGrp="1"/>
          </p:cNvSpPr>
          <p:nvPr>
            <p:ph type="title"/>
          </p:nvPr>
        </p:nvSpPr>
        <p:spPr/>
        <p:txBody>
          <a:bodyPr/>
          <a:lstStyle/>
          <a:p>
            <a:endParaRPr lang="en-US"/>
          </a:p>
        </p:txBody>
      </p:sp>
      <p:pic>
        <p:nvPicPr>
          <p:cNvPr id="18434" name="Picture 2">
            <a:extLst>
              <a:ext uri="{FF2B5EF4-FFF2-40B4-BE49-F238E27FC236}">
                <a16:creationId xmlns:a16="http://schemas.microsoft.com/office/drawing/2014/main" id="{6F0D701E-FA96-392C-944E-4C9666F4E4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81000"/>
            <a:ext cx="8229600"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870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2AFF16-1666-4945-9DBC-C8DBECDA00CF}"/>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7285FE46-FAB8-70EA-621B-E7DE1D56CB97}"/>
              </a:ext>
            </a:extLst>
          </p:cNvPr>
          <p:cNvSpPr>
            <a:spLocks noGrp="1"/>
          </p:cNvSpPr>
          <p:nvPr>
            <p:ph type="title"/>
          </p:nvPr>
        </p:nvSpPr>
        <p:spPr/>
        <p:txBody>
          <a:bodyPr/>
          <a:lstStyle/>
          <a:p>
            <a:endParaRPr lang="en-US"/>
          </a:p>
        </p:txBody>
      </p:sp>
      <p:pic>
        <p:nvPicPr>
          <p:cNvPr id="19458" name="Picture 2">
            <a:extLst>
              <a:ext uri="{FF2B5EF4-FFF2-40B4-BE49-F238E27FC236}">
                <a16:creationId xmlns:a16="http://schemas.microsoft.com/office/drawing/2014/main" id="{0228F432-A30A-3F0F-0639-C75BF99D2C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42900"/>
            <a:ext cx="822960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3467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B4389-C6A0-4C36-B33B-7CB61CAA1681}"/>
              </a:ext>
            </a:extLst>
          </p:cNvPr>
          <p:cNvSpPr>
            <a:spLocks noGrp="1"/>
          </p:cNvSpPr>
          <p:nvPr>
            <p:ph type="title"/>
          </p:nvPr>
        </p:nvSpPr>
        <p:spPr/>
        <p:txBody>
          <a:bodyPr>
            <a:normAutofit/>
          </a:bodyPr>
          <a:lstStyle/>
          <a:p>
            <a:r>
              <a:rPr lang="en-US" sz="3000" dirty="0">
                <a:latin typeface="Avenir Book" panose="02000503020000020003" pitchFamily="2" charset="0"/>
              </a:rPr>
              <a:t>Death is not a medical event</a:t>
            </a:r>
          </a:p>
        </p:txBody>
      </p:sp>
      <p:sp>
        <p:nvSpPr>
          <p:cNvPr id="3" name="Content Placeholder 2">
            <a:extLst>
              <a:ext uri="{FF2B5EF4-FFF2-40B4-BE49-F238E27FC236}">
                <a16:creationId xmlns:a16="http://schemas.microsoft.com/office/drawing/2014/main" id="{48188628-9EE5-4976-A01B-15DE68A7975E}"/>
              </a:ext>
            </a:extLst>
          </p:cNvPr>
          <p:cNvSpPr>
            <a:spLocks noGrp="1"/>
          </p:cNvSpPr>
          <p:nvPr>
            <p:ph idx="1"/>
          </p:nvPr>
        </p:nvSpPr>
        <p:spPr/>
        <p:txBody>
          <a:bodyPr>
            <a:normAutofit lnSpcReduction="10000"/>
          </a:bodyPr>
          <a:lstStyle/>
          <a:p>
            <a:pPr marL="0" indent="0">
              <a:buNone/>
            </a:pPr>
            <a:r>
              <a:rPr lang="en-US" sz="1600" b="1" dirty="0">
                <a:latin typeface="Avenir Book" panose="02000503020000020003" pitchFamily="2" charset="0"/>
              </a:rPr>
              <a:t>With or without medical intervention, death is an inevitable part of life</a:t>
            </a:r>
          </a:p>
          <a:p>
            <a:pPr marL="0" indent="0">
              <a:buNone/>
            </a:pPr>
            <a:endParaRPr lang="en-US" sz="1600" b="1" dirty="0">
              <a:latin typeface="Avenir Book" panose="02000503020000020003" pitchFamily="2" charset="0"/>
            </a:endParaRPr>
          </a:p>
          <a:p>
            <a:pPr lvl="1"/>
            <a:r>
              <a:rPr lang="en-US" b="1" dirty="0">
                <a:latin typeface="Avenir Book" panose="02000503020000020003" pitchFamily="2" charset="0"/>
              </a:rPr>
              <a:t>Historically, death – like being born – was a family, communal and religious event, a natural part of life.</a:t>
            </a:r>
          </a:p>
          <a:p>
            <a:pPr lvl="1"/>
            <a:r>
              <a:rPr lang="en-US" b="1" dirty="0">
                <a:latin typeface="Avenir Book" panose="02000503020000020003" pitchFamily="2" charset="0"/>
              </a:rPr>
              <a:t>Death moved out of homes and into medical institutions by the 20</a:t>
            </a:r>
            <a:r>
              <a:rPr lang="en-US" b="1" baseline="30000" dirty="0">
                <a:latin typeface="Avenir Book" panose="02000503020000020003" pitchFamily="2" charset="0"/>
              </a:rPr>
              <a:t>th</a:t>
            </a:r>
            <a:r>
              <a:rPr lang="en-US" b="1" dirty="0">
                <a:latin typeface="Avenir Book" panose="02000503020000020003" pitchFamily="2" charset="0"/>
              </a:rPr>
              <a:t> century </a:t>
            </a:r>
          </a:p>
          <a:p>
            <a:pPr lvl="1"/>
            <a:r>
              <a:rPr lang="en-US" b="1" dirty="0">
                <a:latin typeface="Avenir Book" panose="02000503020000020003" pitchFamily="2" charset="0"/>
              </a:rPr>
              <a:t>~70% people die in institutions -&gt; though 70% of folks want to die at home</a:t>
            </a:r>
          </a:p>
          <a:p>
            <a:pPr lvl="1"/>
            <a:r>
              <a:rPr lang="en-US" b="1" dirty="0">
                <a:latin typeface="Avenir Book" panose="02000503020000020003" pitchFamily="2" charset="0"/>
              </a:rPr>
              <a:t>This final stage of life is distanced from the rest of living, few have a personal and direct experience with dying and death</a:t>
            </a:r>
          </a:p>
          <a:p>
            <a:pPr lvl="1"/>
            <a:r>
              <a:rPr lang="en-US" b="1" dirty="0">
                <a:latin typeface="Avenir Book" panose="02000503020000020003" pitchFamily="2" charset="0"/>
              </a:rPr>
              <a:t>We have autonomy – we have a say in when, where and how we will die</a:t>
            </a:r>
          </a:p>
        </p:txBody>
      </p:sp>
    </p:spTree>
    <p:extLst>
      <p:ext uri="{BB962C8B-B14F-4D97-AF65-F5344CB8AC3E}">
        <p14:creationId xmlns:p14="http://schemas.microsoft.com/office/powerpoint/2010/main" val="12041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7404-9B2B-4AF9-A098-A514C44D2A46}"/>
              </a:ext>
            </a:extLst>
          </p:cNvPr>
          <p:cNvSpPr>
            <a:spLocks noGrp="1"/>
          </p:cNvSpPr>
          <p:nvPr>
            <p:ph type="title"/>
          </p:nvPr>
        </p:nvSpPr>
        <p:spPr>
          <a:xfrm>
            <a:off x="1981200" y="457200"/>
            <a:ext cx="8229600" cy="1219200"/>
          </a:xfrm>
        </p:spPr>
        <p:txBody>
          <a:bodyPr>
            <a:normAutofit fontScale="90000"/>
          </a:bodyPr>
          <a:lstStyle/>
          <a:p>
            <a:br>
              <a:rPr lang="en-US" sz="3600" dirty="0"/>
            </a:br>
            <a:br>
              <a:rPr lang="en-US" sz="3600" dirty="0"/>
            </a:br>
            <a:r>
              <a:rPr lang="en-US" sz="3300" dirty="0">
                <a:latin typeface="Avenir Book" panose="02000503020000020003" pitchFamily="2" charset="0"/>
              </a:rPr>
              <a:t>Hospice is not a place you go when you are ready to die</a:t>
            </a:r>
            <a:br>
              <a:rPr lang="en-US" sz="3600" dirty="0"/>
            </a:br>
            <a:br>
              <a:rPr lang="en-US" sz="3600" dirty="0"/>
            </a:br>
            <a:r>
              <a:rPr lang="en-US" sz="3600" dirty="0"/>
              <a:t>.</a:t>
            </a:r>
          </a:p>
        </p:txBody>
      </p:sp>
      <p:sp>
        <p:nvSpPr>
          <p:cNvPr id="3" name="Content Placeholder 2">
            <a:extLst>
              <a:ext uri="{FF2B5EF4-FFF2-40B4-BE49-F238E27FC236}">
                <a16:creationId xmlns:a16="http://schemas.microsoft.com/office/drawing/2014/main" id="{03BB086A-4E4C-4625-9E9E-BE0B60184DD0}"/>
              </a:ext>
            </a:extLst>
          </p:cNvPr>
          <p:cNvSpPr>
            <a:spLocks noGrp="1"/>
          </p:cNvSpPr>
          <p:nvPr>
            <p:ph idx="1"/>
          </p:nvPr>
        </p:nvSpPr>
        <p:spPr>
          <a:xfrm>
            <a:off x="2231136" y="1957388"/>
            <a:ext cx="7729728" cy="3782639"/>
          </a:xfrm>
        </p:spPr>
        <p:txBody>
          <a:bodyPr>
            <a:normAutofit/>
          </a:bodyPr>
          <a:lstStyle/>
          <a:p>
            <a:endParaRPr lang="en-US" b="1" dirty="0"/>
          </a:p>
          <a:p>
            <a:r>
              <a:rPr lang="en-US" b="1" dirty="0">
                <a:latin typeface="Avenir Book" panose="02000503020000020003" pitchFamily="2" charset="0"/>
              </a:rPr>
              <a:t>Hospice is a philosophy of care and a system in place for delivering that care.</a:t>
            </a:r>
          </a:p>
          <a:p>
            <a:pPr lvl="1"/>
            <a:r>
              <a:rPr lang="en-US" b="1" dirty="0">
                <a:latin typeface="Avenir Book" panose="02000503020000020003" pitchFamily="2" charset="0"/>
              </a:rPr>
              <a:t>Majority of Hospice care occurs in homes or nursing facilities</a:t>
            </a:r>
          </a:p>
          <a:p>
            <a:pPr lvl="1"/>
            <a:r>
              <a:rPr lang="en-US" b="1" dirty="0">
                <a:latin typeface="Avenir Book" panose="02000503020000020003" pitchFamily="2" charset="0"/>
              </a:rPr>
              <a:t>Some communities have an inpatient hospice facility and those have certain criteria for admission</a:t>
            </a:r>
          </a:p>
        </p:txBody>
      </p:sp>
    </p:spTree>
    <p:extLst>
      <p:ext uri="{BB962C8B-B14F-4D97-AF65-F5344CB8AC3E}">
        <p14:creationId xmlns:p14="http://schemas.microsoft.com/office/powerpoint/2010/main" val="129790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31136" y="2480882"/>
            <a:ext cx="7729728" cy="3634169"/>
          </a:xfrm>
        </p:spPr>
        <p:txBody>
          <a:bodyPr>
            <a:normAutofit fontScale="85000" lnSpcReduction="10000"/>
          </a:bodyPr>
          <a:lstStyle/>
          <a:p>
            <a:r>
              <a:rPr lang="en-US" sz="1900" b="1" dirty="0">
                <a:latin typeface="Avenir Book" panose="02000503020000020003" pitchFamily="2" charset="0"/>
              </a:rPr>
              <a:t>“Hospice”</a:t>
            </a:r>
          </a:p>
          <a:p>
            <a:pPr lvl="1"/>
            <a:r>
              <a:rPr lang="en-US" sz="1900" b="1" dirty="0">
                <a:latin typeface="Avenir Book" panose="02000503020000020003" pitchFamily="2" charset="0"/>
              </a:rPr>
              <a:t>Comes from the Latin root word </a:t>
            </a:r>
            <a:r>
              <a:rPr lang="en-US" sz="1900" b="1" i="1" dirty="0" err="1">
                <a:latin typeface="Avenir Book" panose="02000503020000020003" pitchFamily="2" charset="0"/>
              </a:rPr>
              <a:t>hospitium</a:t>
            </a:r>
            <a:endParaRPr lang="en-US" sz="1900" b="1" i="1" dirty="0">
              <a:latin typeface="Avenir Book" panose="02000503020000020003" pitchFamily="2" charset="0"/>
            </a:endParaRPr>
          </a:p>
          <a:p>
            <a:pPr lvl="1"/>
            <a:r>
              <a:rPr lang="en-US" sz="1900" b="1" dirty="0">
                <a:latin typeface="Avenir Book" panose="02000503020000020003" pitchFamily="2" charset="0"/>
              </a:rPr>
              <a:t>Referring to a place where guests were received with hospitality and lodging.</a:t>
            </a:r>
          </a:p>
          <a:p>
            <a:pPr marL="0" indent="0">
              <a:buNone/>
            </a:pPr>
            <a:endParaRPr lang="en-US" sz="1900" b="1" dirty="0">
              <a:latin typeface="Avenir Book" panose="02000503020000020003" pitchFamily="2" charset="0"/>
            </a:endParaRPr>
          </a:p>
          <a:p>
            <a:pPr lvl="1"/>
            <a:r>
              <a:rPr lang="en-US" sz="1900" b="1" dirty="0">
                <a:latin typeface="Avenir Book" panose="02000503020000020003" pitchFamily="2" charset="0"/>
              </a:rPr>
              <a:t>For terminally ill patients, prognosis of six months or less, and their families </a:t>
            </a:r>
          </a:p>
          <a:p>
            <a:pPr lvl="1"/>
            <a:r>
              <a:rPr lang="en-US" sz="1900" b="1" dirty="0">
                <a:latin typeface="Avenir Book" panose="02000503020000020003" pitchFamily="2" charset="0"/>
              </a:rPr>
              <a:t>Medical care for comfort, not curative treatments.</a:t>
            </a:r>
          </a:p>
          <a:p>
            <a:pPr lvl="1"/>
            <a:r>
              <a:rPr lang="en-US" sz="1900" b="1" dirty="0">
                <a:latin typeface="Avenir Book" panose="02000503020000020003" pitchFamily="2" charset="0"/>
              </a:rPr>
              <a:t>Involves an interdisciplinary team that provides the care, addressing spiritual, emotional and physical needs</a:t>
            </a:r>
          </a:p>
          <a:p>
            <a:pPr marL="228600" lvl="1" indent="0">
              <a:buNone/>
            </a:pPr>
            <a:endParaRPr lang="en-US" sz="1500" b="1" dirty="0">
              <a:latin typeface="Avenir Book" panose="02000503020000020003" pitchFamily="2" charset="0"/>
            </a:endParaRPr>
          </a:p>
          <a:p>
            <a:pPr marL="228600" lvl="1" indent="0">
              <a:buNone/>
            </a:pPr>
            <a:r>
              <a:rPr lang="en-US" sz="1500" b="1" dirty="0">
                <a:latin typeface="Avenir Book" panose="02000503020000020003" pitchFamily="2" charset="0"/>
              </a:rPr>
              <a:t>     </a:t>
            </a:r>
          </a:p>
          <a:p>
            <a:pPr lvl="1"/>
            <a:endParaRPr lang="en-US" sz="1500" dirty="0">
              <a:latin typeface="Avenir Book" panose="02000503020000020003" pitchFamily="2" charset="0"/>
            </a:endParaRPr>
          </a:p>
          <a:p>
            <a:endParaRPr lang="en-US" dirty="0"/>
          </a:p>
        </p:txBody>
      </p:sp>
      <p:sp>
        <p:nvSpPr>
          <p:cNvPr id="3" name="Title 2"/>
          <p:cNvSpPr>
            <a:spLocks noGrp="1"/>
          </p:cNvSpPr>
          <p:nvPr>
            <p:ph type="title"/>
          </p:nvPr>
        </p:nvSpPr>
        <p:spPr/>
        <p:txBody>
          <a:bodyPr>
            <a:normAutofit/>
          </a:bodyPr>
          <a:lstStyle/>
          <a:p>
            <a:r>
              <a:rPr lang="en-US" sz="3000" dirty="0">
                <a:latin typeface="Avenir Book" panose="02000503020000020003" pitchFamily="2" charset="0"/>
              </a:rPr>
              <a:t>Hospice Definition</a:t>
            </a:r>
          </a:p>
        </p:txBody>
      </p:sp>
    </p:spTree>
    <p:extLst>
      <p:ext uri="{BB962C8B-B14F-4D97-AF65-F5344CB8AC3E}">
        <p14:creationId xmlns:p14="http://schemas.microsoft.com/office/powerpoint/2010/main" val="6359205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073FB5C0-D769-48F6-9380-F0EFA38C19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971800" y="838201"/>
            <a:ext cx="6705600" cy="5105400"/>
          </a:xfrm>
          <a:prstGeom prst="rect">
            <a:avLst/>
          </a:prstGeom>
          <a:noFill/>
          <a:ln/>
        </p:spPr>
      </p:pic>
    </p:spTree>
    <p:extLst>
      <p:ext uri="{BB962C8B-B14F-4D97-AF65-F5344CB8AC3E}">
        <p14:creationId xmlns:p14="http://schemas.microsoft.com/office/powerpoint/2010/main" val="2303768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2FE02-B1AA-00DB-75EA-FA5E6DCC214E}"/>
              </a:ext>
            </a:extLst>
          </p:cNvPr>
          <p:cNvSpPr>
            <a:spLocks noGrp="1"/>
          </p:cNvSpPr>
          <p:nvPr>
            <p:ph type="title"/>
          </p:nvPr>
        </p:nvSpPr>
        <p:spPr>
          <a:xfrm>
            <a:off x="1066800" y="642596"/>
            <a:ext cx="10058400" cy="957065"/>
          </a:xfrm>
        </p:spPr>
        <p:txBody>
          <a:bodyPr>
            <a:normAutofit/>
          </a:bodyPr>
          <a:lstStyle/>
          <a:p>
            <a:pPr algn="ctr"/>
            <a:r>
              <a:rPr lang="en-US" sz="3000" dirty="0">
                <a:latin typeface="Avenir Book" panose="02000503020000020003" pitchFamily="2" charset="0"/>
              </a:rPr>
              <a:t>My journey with end-of-life care</a:t>
            </a:r>
          </a:p>
        </p:txBody>
      </p:sp>
      <p:pic>
        <p:nvPicPr>
          <p:cNvPr id="5" name="Content Placeholder 4">
            <a:extLst>
              <a:ext uri="{FF2B5EF4-FFF2-40B4-BE49-F238E27FC236}">
                <a16:creationId xmlns:a16="http://schemas.microsoft.com/office/drawing/2014/main" id="{279A6DD7-E036-BB9B-9F28-72ABB62D6A07}"/>
              </a:ext>
            </a:extLst>
          </p:cNvPr>
          <p:cNvPicPr>
            <a:picLocks noGrp="1" noChangeAspect="1"/>
          </p:cNvPicPr>
          <p:nvPr>
            <p:ph idx="1"/>
          </p:nvPr>
        </p:nvPicPr>
        <p:blipFill>
          <a:blip r:embed="rId2"/>
          <a:stretch>
            <a:fillRect/>
          </a:stretch>
        </p:blipFill>
        <p:spPr>
          <a:xfrm>
            <a:off x="2604306" y="1956971"/>
            <a:ext cx="6983389" cy="3930651"/>
          </a:xfrm>
        </p:spPr>
      </p:pic>
      <p:sp>
        <p:nvSpPr>
          <p:cNvPr id="3" name="TextBox 2">
            <a:extLst>
              <a:ext uri="{FF2B5EF4-FFF2-40B4-BE49-F238E27FC236}">
                <a16:creationId xmlns:a16="http://schemas.microsoft.com/office/drawing/2014/main" id="{555399AF-9661-0F87-E3F9-94EA23848178}"/>
              </a:ext>
            </a:extLst>
          </p:cNvPr>
          <p:cNvSpPr txBox="1"/>
          <p:nvPr/>
        </p:nvSpPr>
        <p:spPr>
          <a:xfrm>
            <a:off x="1165727" y="1775328"/>
            <a:ext cx="184731" cy="461665"/>
          </a:xfrm>
          <a:prstGeom prst="rect">
            <a:avLst/>
          </a:prstGeom>
          <a:noFill/>
        </p:spPr>
        <p:txBody>
          <a:bodyPr wrap="none" rtlCol="0">
            <a:spAutoFit/>
          </a:bodyPr>
          <a:lstStyle/>
          <a:p>
            <a:endParaRPr lang="en-US" sz="2400" dirty="0"/>
          </a:p>
        </p:txBody>
      </p:sp>
    </p:spTree>
    <p:extLst>
      <p:ext uri="{BB962C8B-B14F-4D97-AF65-F5344CB8AC3E}">
        <p14:creationId xmlns:p14="http://schemas.microsoft.com/office/powerpoint/2010/main" val="3671958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p:txBody>
          <a:bodyPr>
            <a:normAutofit/>
          </a:bodyPr>
          <a:lstStyle/>
          <a:p>
            <a:r>
              <a:rPr lang="en-US" sz="3000" dirty="0">
                <a:latin typeface="Avenir Book" panose="02000503020000020003" pitchFamily="2" charset="0"/>
              </a:rPr>
              <a:t>Hospice Care</a:t>
            </a:r>
          </a:p>
        </p:txBody>
      </p:sp>
      <p:sp>
        <p:nvSpPr>
          <p:cNvPr id="225283" name="Rectangle 3"/>
          <p:cNvSpPr>
            <a:spLocks noGrp="1" noChangeArrowheads="1"/>
          </p:cNvSpPr>
          <p:nvPr>
            <p:ph type="body" sz="half" idx="1"/>
          </p:nvPr>
        </p:nvSpPr>
        <p:spPr>
          <a:xfrm>
            <a:off x="1981200" y="1966915"/>
            <a:ext cx="8229600" cy="1295400"/>
          </a:xfrm>
        </p:spPr>
        <p:txBody>
          <a:bodyPr>
            <a:normAutofit/>
          </a:bodyPr>
          <a:lstStyle/>
          <a:p>
            <a:r>
              <a:rPr lang="en-US" b="1" dirty="0">
                <a:latin typeface="Avenir Book" panose="02000503020000020003" pitchFamily="2" charset="0"/>
              </a:rPr>
              <a:t>Modern Hospice movement began in 1967 as a grassroots community hospice movement aimed at caring for cancer patients.</a:t>
            </a:r>
          </a:p>
        </p:txBody>
      </p:sp>
      <p:graphicFrame>
        <p:nvGraphicFramePr>
          <p:cNvPr id="225316" name="Group 36"/>
          <p:cNvGraphicFramePr>
            <a:graphicFrameLocks noGrp="1"/>
          </p:cNvGraphicFramePr>
          <p:nvPr>
            <p:ph sz="half" idx="2"/>
          </p:nvPr>
        </p:nvGraphicFramePr>
        <p:xfrm>
          <a:off x="2819400" y="3962400"/>
          <a:ext cx="6096000" cy="1073150"/>
        </p:xfrm>
        <a:graphic>
          <a:graphicData uri="http://schemas.openxmlformats.org/drawingml/2006/table">
            <a:tbl>
              <a:tblPr/>
              <a:tblGrid>
                <a:gridCol w="4572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tblGrid>
              <a:tr h="107315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a:ln>
                            <a:noFill/>
                          </a:ln>
                          <a:solidFill>
                            <a:schemeClr val="tx1"/>
                          </a:solidFill>
                          <a:effectLst/>
                          <a:latin typeface="Arial" charset="0"/>
                        </a:rPr>
                        <a:t>“Curative Care”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400" b="0" i="0" u="none" strike="noStrike" cap="none" normalizeH="0" baseline="0" dirty="0">
                          <a:ln>
                            <a:noFill/>
                          </a:ln>
                          <a:solidFill>
                            <a:schemeClr val="tx1"/>
                          </a:solidFill>
                          <a:effectLst/>
                          <a:latin typeface="Arial" charset="0"/>
                        </a:rPr>
                        <a:t>“Hospice”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10000"/>
                  </a:ext>
                </a:extLst>
              </a:tr>
            </a:tbl>
          </a:graphicData>
        </a:graphic>
      </p:graphicFrame>
      <p:sp>
        <p:nvSpPr>
          <p:cNvPr id="225306" name="Text Box 26"/>
          <p:cNvSpPr txBox="1">
            <a:spLocks noChangeArrowheads="1"/>
          </p:cNvSpPr>
          <p:nvPr/>
        </p:nvSpPr>
        <p:spPr bwMode="auto">
          <a:xfrm>
            <a:off x="3352800" y="3429001"/>
            <a:ext cx="5105400" cy="366713"/>
          </a:xfrm>
          <a:prstGeom prst="rect">
            <a:avLst/>
          </a:prstGeom>
          <a:noFill/>
          <a:ln w="9525">
            <a:noFill/>
            <a:miter lim="800000"/>
            <a:headEnd/>
            <a:tailEnd/>
          </a:ln>
          <a:effectLst/>
        </p:spPr>
        <p:txBody>
          <a:bodyPr>
            <a:spAutoFit/>
          </a:bodyPr>
          <a:lstStyle/>
          <a:p>
            <a:pPr algn="ctr">
              <a:spcBef>
                <a:spcPct val="50000"/>
              </a:spcBef>
            </a:pPr>
            <a:r>
              <a:rPr lang="en-US" dirty="0"/>
              <a:t>Traditional Model of Hospice Care</a:t>
            </a:r>
          </a:p>
        </p:txBody>
      </p:sp>
    </p:spTree>
    <p:extLst>
      <p:ext uri="{BB962C8B-B14F-4D97-AF65-F5344CB8AC3E}">
        <p14:creationId xmlns:p14="http://schemas.microsoft.com/office/powerpoint/2010/main" val="1393815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D30D21-E042-496B-8C97-15FC4160D619}"/>
              </a:ext>
            </a:extLst>
          </p:cNvPr>
          <p:cNvSpPr>
            <a:spLocks noGrp="1"/>
          </p:cNvSpPr>
          <p:nvPr>
            <p:ph type="title"/>
          </p:nvPr>
        </p:nvSpPr>
        <p:spPr>
          <a:xfrm>
            <a:off x="1981200" y="514180"/>
            <a:ext cx="8229600" cy="1219200"/>
          </a:xfrm>
        </p:spPr>
        <p:txBody>
          <a:bodyPr>
            <a:normAutofit/>
          </a:bodyPr>
          <a:lstStyle/>
          <a:p>
            <a:r>
              <a:rPr lang="en-US" dirty="0">
                <a:latin typeface="Avenir Book" panose="02000503020000020003" pitchFamily="2" charset="0"/>
              </a:rPr>
              <a:t>Hospice and Palliative Care are not the same thing</a:t>
            </a:r>
          </a:p>
        </p:txBody>
      </p:sp>
      <p:sp>
        <p:nvSpPr>
          <p:cNvPr id="5" name="Content Placeholder 4">
            <a:extLst>
              <a:ext uri="{FF2B5EF4-FFF2-40B4-BE49-F238E27FC236}">
                <a16:creationId xmlns:a16="http://schemas.microsoft.com/office/drawing/2014/main" id="{F190D0BE-AF50-44D6-A63B-B519A7FC5154}"/>
              </a:ext>
            </a:extLst>
          </p:cNvPr>
          <p:cNvSpPr>
            <a:spLocks noGrp="1"/>
          </p:cNvSpPr>
          <p:nvPr>
            <p:ph idx="1"/>
          </p:nvPr>
        </p:nvSpPr>
        <p:spPr>
          <a:xfrm>
            <a:off x="1981200" y="2379826"/>
            <a:ext cx="7729728" cy="3649500"/>
          </a:xfrm>
        </p:spPr>
        <p:txBody>
          <a:bodyPr>
            <a:normAutofit/>
          </a:bodyPr>
          <a:lstStyle/>
          <a:p>
            <a:pPr marL="0" indent="0">
              <a:buNone/>
            </a:pPr>
            <a:r>
              <a:rPr lang="en-US" dirty="0">
                <a:latin typeface="Avenir Book" panose="02000503020000020003" pitchFamily="2" charset="0"/>
              </a:rPr>
              <a:t>There are distinguishing characteristics of each</a:t>
            </a:r>
          </a:p>
          <a:p>
            <a:pPr marL="0" indent="0">
              <a:buNone/>
            </a:pPr>
            <a:endParaRPr lang="en-US" dirty="0">
              <a:latin typeface="Avenir Book" panose="02000503020000020003" pitchFamily="2" charset="0"/>
            </a:endParaRPr>
          </a:p>
          <a:p>
            <a:r>
              <a:rPr lang="en-US" dirty="0">
                <a:latin typeface="Avenir Book" panose="02000503020000020003" pitchFamily="2" charset="0"/>
              </a:rPr>
              <a:t>“Palliative”</a:t>
            </a:r>
          </a:p>
          <a:p>
            <a:pPr lvl="1"/>
            <a:r>
              <a:rPr lang="en-US" sz="1800" dirty="0">
                <a:latin typeface="Avenir Book" panose="02000503020000020003" pitchFamily="2" charset="0"/>
              </a:rPr>
              <a:t>Comes from the Latin root word </a:t>
            </a:r>
            <a:r>
              <a:rPr lang="en-US" sz="1800" i="1" dirty="0">
                <a:latin typeface="Avenir Book" panose="02000503020000020003" pitchFamily="2" charset="0"/>
              </a:rPr>
              <a:t>pallium</a:t>
            </a:r>
            <a:endParaRPr lang="en-US" sz="1800" dirty="0">
              <a:latin typeface="Avenir Book" panose="02000503020000020003" pitchFamily="2" charset="0"/>
            </a:endParaRPr>
          </a:p>
          <a:p>
            <a:pPr lvl="1"/>
            <a:r>
              <a:rPr lang="en-US" sz="1800" dirty="0">
                <a:latin typeface="Avenir Book" panose="02000503020000020003" pitchFamily="2" charset="0"/>
              </a:rPr>
              <a:t>Referring to a garment that covered or cloaked a person or object. </a:t>
            </a:r>
          </a:p>
          <a:p>
            <a:pPr marL="0" indent="0">
              <a:buNone/>
            </a:pPr>
            <a:endParaRPr lang="en-US" sz="2000" dirty="0">
              <a:latin typeface="Avenir Book" panose="02000503020000020003" pitchFamily="2" charset="0"/>
            </a:endParaRPr>
          </a:p>
        </p:txBody>
      </p:sp>
    </p:spTree>
    <p:extLst>
      <p:ext uri="{BB962C8B-B14F-4D97-AF65-F5344CB8AC3E}">
        <p14:creationId xmlns:p14="http://schemas.microsoft.com/office/powerpoint/2010/main" val="36838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31136" y="2466595"/>
            <a:ext cx="7729728" cy="3101983"/>
          </a:xfrm>
        </p:spPr>
        <p:txBody>
          <a:bodyPr>
            <a:normAutofit/>
          </a:bodyPr>
          <a:lstStyle/>
          <a:p>
            <a:endParaRPr lang="en-US" dirty="0">
              <a:latin typeface="Avenir Book" panose="02000503020000020003" pitchFamily="2" charset="0"/>
            </a:endParaRPr>
          </a:p>
          <a:p>
            <a:r>
              <a:rPr lang="en-US" dirty="0">
                <a:latin typeface="Avenir Book" panose="02000503020000020003" pitchFamily="2" charset="0"/>
              </a:rPr>
              <a:t>Whole person care </a:t>
            </a:r>
          </a:p>
          <a:p>
            <a:pPr lvl="1"/>
            <a:r>
              <a:rPr lang="en-US" sz="1800" dirty="0">
                <a:latin typeface="Avenir Book" panose="02000503020000020003" pitchFamily="2" charset="0"/>
              </a:rPr>
              <a:t>For individuals and families experiencing a debilitating chronic or life-threatening illness, condition or injury.</a:t>
            </a:r>
          </a:p>
          <a:p>
            <a:endParaRPr lang="en-US" dirty="0">
              <a:latin typeface="Avenir Book" panose="02000503020000020003" pitchFamily="2" charset="0"/>
            </a:endParaRPr>
          </a:p>
          <a:p>
            <a:r>
              <a:rPr lang="en-US" dirty="0">
                <a:latin typeface="Avenir Book" panose="02000503020000020003" pitchFamily="2" charset="0"/>
              </a:rPr>
              <a:t>Applicable early in the course of illness</a:t>
            </a:r>
          </a:p>
          <a:p>
            <a:pPr lvl="1"/>
            <a:r>
              <a:rPr lang="en-US" sz="1800" dirty="0">
                <a:latin typeface="Avenir Book" panose="02000503020000020003" pitchFamily="2" charset="0"/>
              </a:rPr>
              <a:t>Can be used in conjunction with other therapies that are intended to prolong life.</a:t>
            </a:r>
          </a:p>
          <a:p>
            <a:endParaRPr lang="en-US" dirty="0"/>
          </a:p>
        </p:txBody>
      </p:sp>
      <p:sp>
        <p:nvSpPr>
          <p:cNvPr id="3" name="Title 2"/>
          <p:cNvSpPr>
            <a:spLocks noGrp="1"/>
          </p:cNvSpPr>
          <p:nvPr>
            <p:ph type="title"/>
          </p:nvPr>
        </p:nvSpPr>
        <p:spPr/>
        <p:txBody>
          <a:bodyPr/>
          <a:lstStyle/>
          <a:p>
            <a:r>
              <a:rPr lang="en-US" dirty="0"/>
              <a:t>Palliative Care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id="{2585C97C-3419-4D9E-93B8-4FAE66D04F5A}"/>
              </a:ext>
            </a:extLst>
          </p:cNvPr>
          <p:cNvSpPr>
            <a:spLocks noGrp="1" noChangeArrowheads="1"/>
          </p:cNvSpPr>
          <p:nvPr>
            <p:ph type="title"/>
          </p:nvPr>
        </p:nvSpPr>
        <p:spPr/>
        <p:txBody>
          <a:bodyPr>
            <a:normAutofit/>
          </a:bodyPr>
          <a:lstStyle/>
          <a:p>
            <a:r>
              <a:rPr lang="en-US" altLang="en-US" sz="3600" dirty="0">
                <a:latin typeface="+mn-lt"/>
              </a:rPr>
              <a:t>Palliative Care</a:t>
            </a:r>
          </a:p>
        </p:txBody>
      </p:sp>
      <p:sp>
        <p:nvSpPr>
          <p:cNvPr id="228355" name="Rectangle 3">
            <a:extLst>
              <a:ext uri="{FF2B5EF4-FFF2-40B4-BE49-F238E27FC236}">
                <a16:creationId xmlns:a16="http://schemas.microsoft.com/office/drawing/2014/main" id="{61229743-4DF6-476C-A7B2-E4FD1678E0E9}"/>
              </a:ext>
            </a:extLst>
          </p:cNvPr>
          <p:cNvSpPr>
            <a:spLocks noGrp="1" noChangeArrowheads="1"/>
          </p:cNvSpPr>
          <p:nvPr>
            <p:ph idx="1"/>
          </p:nvPr>
        </p:nvSpPr>
        <p:spPr/>
        <p:txBody>
          <a:bodyPr>
            <a:normAutofit lnSpcReduction="10000"/>
          </a:bodyPr>
          <a:lstStyle/>
          <a:p>
            <a:r>
              <a:rPr lang="en-US" altLang="en-US" sz="2000" dirty="0">
                <a:latin typeface="Avenir Book" panose="02000503020000020003" pitchFamily="2" charset="0"/>
              </a:rPr>
              <a:t>Expands the traditional medical goals of curing illness and prolonging life to:</a:t>
            </a:r>
          </a:p>
          <a:p>
            <a:pPr lvl="1"/>
            <a:endParaRPr lang="en-US" altLang="en-US" sz="2000" dirty="0">
              <a:latin typeface="Avenir Book" panose="02000503020000020003" pitchFamily="2" charset="0"/>
            </a:endParaRPr>
          </a:p>
          <a:p>
            <a:pPr lvl="1"/>
            <a:r>
              <a:rPr lang="en-US" altLang="en-US" sz="2000" dirty="0">
                <a:latin typeface="Avenir Book" panose="02000503020000020003" pitchFamily="2" charset="0"/>
              </a:rPr>
              <a:t>emphasize the patient-centered goals </a:t>
            </a:r>
          </a:p>
          <a:p>
            <a:pPr lvl="1"/>
            <a:r>
              <a:rPr lang="en-US" altLang="en-US" sz="2000" dirty="0">
                <a:latin typeface="Avenir Book" panose="02000503020000020003" pitchFamily="2" charset="0"/>
              </a:rPr>
              <a:t>reduce symptom burden</a:t>
            </a:r>
          </a:p>
          <a:p>
            <a:pPr lvl="1"/>
            <a:r>
              <a:rPr lang="en-US" altLang="en-US" sz="2000" dirty="0">
                <a:latin typeface="Avenir Book" panose="02000503020000020003" pitchFamily="2" charset="0"/>
              </a:rPr>
              <a:t>enhance function</a:t>
            </a:r>
          </a:p>
          <a:p>
            <a:pPr lvl="1"/>
            <a:r>
              <a:rPr lang="en-US" altLang="en-US" sz="2000" dirty="0">
                <a:latin typeface="Avenir Book" panose="02000503020000020003" pitchFamily="2" charset="0"/>
              </a:rPr>
              <a:t>support hopes of patients with serious illness</a:t>
            </a:r>
          </a:p>
          <a:p>
            <a:pPr lvl="1"/>
            <a:r>
              <a:rPr lang="en-US" altLang="en-US" sz="2000" dirty="0">
                <a:latin typeface="Avenir Book" panose="02000503020000020003" pitchFamily="2" charset="0"/>
              </a:rPr>
              <a:t>assist with difficult medical decision making</a:t>
            </a:r>
          </a:p>
          <a:p>
            <a:pPr lvl="1">
              <a:buFont typeface="Wingdings" panose="05000000000000000000" pitchFamily="2" charset="2"/>
              <a:buNone/>
            </a:pPr>
            <a:endParaRPr lang="en-US" altLang="en-US" dirty="0"/>
          </a:p>
        </p:txBody>
      </p:sp>
    </p:spTree>
    <p:extLst>
      <p:ext uri="{BB962C8B-B14F-4D97-AF65-F5344CB8AC3E}">
        <p14:creationId xmlns:p14="http://schemas.microsoft.com/office/powerpoint/2010/main" val="6508522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1981200" y="533400"/>
            <a:ext cx="8229600" cy="533400"/>
          </a:xfrm>
        </p:spPr>
        <p:txBody>
          <a:bodyPr>
            <a:normAutofit fontScale="90000"/>
          </a:bodyPr>
          <a:lstStyle/>
          <a:p>
            <a:r>
              <a:rPr lang="en-US" sz="3000" b="1" dirty="0"/>
              <a:t>     </a:t>
            </a:r>
            <a:r>
              <a:rPr lang="en-US" sz="3300" b="1" dirty="0"/>
              <a:t>Current Model of Hospice and Palliative Care</a:t>
            </a:r>
          </a:p>
        </p:txBody>
      </p:sp>
      <p:sp>
        <p:nvSpPr>
          <p:cNvPr id="5" name="TextBox 4"/>
          <p:cNvSpPr txBox="1"/>
          <p:nvPr/>
        </p:nvSpPr>
        <p:spPr>
          <a:xfrm>
            <a:off x="9067800" y="4953001"/>
            <a:ext cx="990600" cy="646331"/>
          </a:xfrm>
          <a:prstGeom prst="rect">
            <a:avLst/>
          </a:prstGeom>
          <a:noFill/>
        </p:spPr>
        <p:txBody>
          <a:bodyPr wrap="square" rtlCol="0">
            <a:spAutoFit/>
          </a:bodyPr>
          <a:lstStyle/>
          <a:p>
            <a:r>
              <a:rPr lang="en-US" dirty="0">
                <a:solidFill>
                  <a:schemeClr val="bg1"/>
                </a:solidFill>
              </a:rPr>
              <a:t>            1     </a:t>
            </a:r>
          </a:p>
        </p:txBody>
      </p:sp>
      <p:sp>
        <p:nvSpPr>
          <p:cNvPr id="3" name="TextBox 2">
            <a:extLst>
              <a:ext uri="{FF2B5EF4-FFF2-40B4-BE49-F238E27FC236}">
                <a16:creationId xmlns:a16="http://schemas.microsoft.com/office/drawing/2014/main" id="{1D0EB056-80D5-1A5A-14DE-77A16F0A2100}"/>
              </a:ext>
            </a:extLst>
          </p:cNvPr>
          <p:cNvSpPr txBox="1"/>
          <p:nvPr/>
        </p:nvSpPr>
        <p:spPr>
          <a:xfrm>
            <a:off x="3810000" y="2967335"/>
            <a:ext cx="4572000" cy="923330"/>
          </a:xfrm>
          <a:prstGeom prst="rect">
            <a:avLst/>
          </a:prstGeom>
          <a:noFill/>
        </p:spPr>
        <p:txBody>
          <a:bodyPr wrap="square">
            <a:spAutoFit/>
          </a:bodyPr>
          <a:lstStyle/>
          <a:p>
            <a:r>
              <a:rPr lang="en-US" dirty="0"/>
              <a:t>Hospice is a place you go when you are imminently dying.</a:t>
            </a:r>
            <a:br>
              <a:rPr lang="en-US" dirty="0"/>
            </a:br>
            <a:endParaRPr lang="en-US" dirty="0"/>
          </a:p>
        </p:txBody>
      </p:sp>
      <p:pic>
        <p:nvPicPr>
          <p:cNvPr id="8" name="Content Placeholder 7">
            <a:extLst>
              <a:ext uri="{FF2B5EF4-FFF2-40B4-BE49-F238E27FC236}">
                <a16:creationId xmlns:a16="http://schemas.microsoft.com/office/drawing/2014/main" id="{EE42CCD3-4705-08BC-C6F7-4104CCD0FF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7500" y="1535668"/>
            <a:ext cx="6477000" cy="4038600"/>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idx="1"/>
          </p:nvPr>
        </p:nvSpPr>
        <p:spPr/>
        <p:txBody>
          <a:bodyPr/>
          <a:lstStyle/>
          <a:p>
            <a:r>
              <a:rPr lang="en-US" sz="1800" dirty="0">
                <a:latin typeface="Avenir Book" panose="02000503020000020003" pitchFamily="2" charset="0"/>
              </a:rPr>
              <a:t>Curative	</a:t>
            </a:r>
          </a:p>
        </p:txBody>
      </p:sp>
      <p:sp>
        <p:nvSpPr>
          <p:cNvPr id="12" name="Content Placeholder 11"/>
          <p:cNvSpPr>
            <a:spLocks noGrp="1"/>
          </p:cNvSpPr>
          <p:nvPr>
            <p:ph sz="half" idx="2"/>
          </p:nvPr>
        </p:nvSpPr>
        <p:spPr>
          <a:xfrm>
            <a:off x="753269" y="2262738"/>
            <a:ext cx="4038600" cy="3913632"/>
          </a:xfrm>
        </p:spPr>
        <p:txBody>
          <a:bodyPr/>
          <a:lstStyle/>
          <a:p>
            <a:r>
              <a:rPr lang="en-US" dirty="0">
                <a:latin typeface="Avenir Book" panose="02000503020000020003" pitchFamily="2" charset="0"/>
              </a:rPr>
              <a:t>Primary goal = Cure</a:t>
            </a:r>
          </a:p>
          <a:p>
            <a:r>
              <a:rPr lang="en-US" dirty="0">
                <a:latin typeface="Avenir Book" panose="02000503020000020003" pitchFamily="2" charset="0"/>
              </a:rPr>
              <a:t>Object of analysis = the disease</a:t>
            </a:r>
          </a:p>
          <a:p>
            <a:r>
              <a:rPr lang="en-US" dirty="0">
                <a:latin typeface="Avenir Book" panose="02000503020000020003" pitchFamily="2" charset="0"/>
              </a:rPr>
              <a:t>Symptoms are clues to diagnosis</a:t>
            </a:r>
          </a:p>
          <a:p>
            <a:r>
              <a:rPr lang="en-US" dirty="0">
                <a:latin typeface="Avenir Book" panose="02000503020000020003" pitchFamily="2" charset="0"/>
              </a:rPr>
              <a:t>Therapy aimed to eradicate or slow disease</a:t>
            </a:r>
          </a:p>
          <a:p>
            <a:r>
              <a:rPr lang="en-US" dirty="0">
                <a:latin typeface="Avenir Book" panose="02000503020000020003" pitchFamily="2" charset="0"/>
              </a:rPr>
              <a:t>Death is ultimate failure</a:t>
            </a:r>
          </a:p>
          <a:p>
            <a:endParaRPr lang="en-US" dirty="0"/>
          </a:p>
        </p:txBody>
      </p:sp>
      <p:sp>
        <p:nvSpPr>
          <p:cNvPr id="14" name="Content Placeholder 13"/>
          <p:cNvSpPr>
            <a:spLocks noGrp="1"/>
          </p:cNvSpPr>
          <p:nvPr>
            <p:ph sz="quarter" idx="4"/>
          </p:nvPr>
        </p:nvSpPr>
        <p:spPr/>
        <p:txBody>
          <a:bodyPr>
            <a:normAutofit/>
          </a:bodyPr>
          <a:lstStyle/>
          <a:p>
            <a:r>
              <a:rPr lang="en-US" dirty="0">
                <a:latin typeface="Avenir Book" panose="02000503020000020003" pitchFamily="2" charset="0"/>
              </a:rPr>
              <a:t>Primary goal = Relief of Suffering</a:t>
            </a:r>
          </a:p>
          <a:p>
            <a:r>
              <a:rPr lang="en-US" dirty="0">
                <a:latin typeface="Avenir Book" panose="02000503020000020003" pitchFamily="2" charset="0"/>
              </a:rPr>
              <a:t>Object of analysis = individuals and family</a:t>
            </a:r>
          </a:p>
          <a:p>
            <a:r>
              <a:rPr lang="en-US" dirty="0">
                <a:latin typeface="Avenir Book" panose="02000503020000020003" pitchFamily="2" charset="0"/>
              </a:rPr>
              <a:t>Symptoms are entities in themselves</a:t>
            </a:r>
          </a:p>
          <a:p>
            <a:r>
              <a:rPr lang="en-US" dirty="0">
                <a:latin typeface="Avenir Book" panose="02000503020000020003" pitchFamily="2" charset="0"/>
              </a:rPr>
              <a:t>Therapy aimed to control symptoms and relieve suffering</a:t>
            </a:r>
          </a:p>
          <a:p>
            <a:r>
              <a:rPr lang="en-US" dirty="0">
                <a:latin typeface="Avenir Book" panose="02000503020000020003" pitchFamily="2" charset="0"/>
              </a:rPr>
              <a:t>Enabling person to live fully and comfortably until death is considered a success</a:t>
            </a:r>
          </a:p>
        </p:txBody>
      </p:sp>
      <p:sp>
        <p:nvSpPr>
          <p:cNvPr id="10" name="Title 9"/>
          <p:cNvSpPr>
            <a:spLocks noGrp="1"/>
          </p:cNvSpPr>
          <p:nvPr>
            <p:ph type="title"/>
          </p:nvPr>
        </p:nvSpPr>
        <p:spPr/>
        <p:txBody>
          <a:bodyPr>
            <a:normAutofit/>
          </a:bodyPr>
          <a:lstStyle/>
          <a:p>
            <a:pPr algn="ctr"/>
            <a:r>
              <a:rPr lang="en-US" sz="3000" b="1" dirty="0">
                <a:latin typeface="Avenir Book" panose="02000503020000020003" pitchFamily="2" charset="0"/>
              </a:rPr>
              <a:t>Curative </a:t>
            </a:r>
            <a:r>
              <a:rPr lang="en-US" sz="3000" b="1" dirty="0" err="1">
                <a:latin typeface="Avenir Book" panose="02000503020000020003" pitchFamily="2" charset="0"/>
              </a:rPr>
              <a:t>vs</a:t>
            </a:r>
            <a:r>
              <a:rPr lang="en-US" sz="3000" b="1" dirty="0">
                <a:latin typeface="Avenir Book" panose="02000503020000020003" pitchFamily="2" charset="0"/>
              </a:rPr>
              <a:t> Palliative Care Models</a:t>
            </a:r>
          </a:p>
        </p:txBody>
      </p:sp>
      <p:sp>
        <p:nvSpPr>
          <p:cNvPr id="13" name="Text Placeholder 12"/>
          <p:cNvSpPr>
            <a:spLocks noGrp="1"/>
          </p:cNvSpPr>
          <p:nvPr>
            <p:ph type="body" idx="3"/>
          </p:nvPr>
        </p:nvSpPr>
        <p:spPr/>
        <p:txBody>
          <a:bodyPr/>
          <a:lstStyle/>
          <a:p>
            <a:r>
              <a:rPr lang="en-US" sz="1800" dirty="0">
                <a:latin typeface="Avenir Book" panose="02000503020000020003" pitchFamily="2" charset="0"/>
              </a:rPr>
              <a:t>Palliative</a:t>
            </a:r>
          </a:p>
        </p:txBody>
      </p:sp>
    </p:spTree>
    <p:extLst>
      <p:ext uri="{BB962C8B-B14F-4D97-AF65-F5344CB8AC3E}">
        <p14:creationId xmlns:p14="http://schemas.microsoft.com/office/powerpoint/2010/main" val="60672970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D30D21-E042-496B-8C97-15FC4160D619}"/>
              </a:ext>
            </a:extLst>
          </p:cNvPr>
          <p:cNvSpPr>
            <a:spLocks noGrp="1"/>
          </p:cNvSpPr>
          <p:nvPr>
            <p:ph type="title"/>
          </p:nvPr>
        </p:nvSpPr>
        <p:spPr/>
        <p:txBody>
          <a:bodyPr>
            <a:noAutofit/>
          </a:bodyPr>
          <a:lstStyle/>
          <a:p>
            <a:r>
              <a:rPr lang="en-US" sz="2900" b="1" dirty="0">
                <a:latin typeface="Avenir Book" panose="02000503020000020003" pitchFamily="2" charset="0"/>
              </a:rPr>
              <a:t>Hospice does not provide 24/7 care for families</a:t>
            </a:r>
          </a:p>
        </p:txBody>
      </p:sp>
      <p:sp>
        <p:nvSpPr>
          <p:cNvPr id="5" name="Content Placeholder 4">
            <a:extLst>
              <a:ext uri="{FF2B5EF4-FFF2-40B4-BE49-F238E27FC236}">
                <a16:creationId xmlns:a16="http://schemas.microsoft.com/office/drawing/2014/main" id="{F190D0BE-AF50-44D6-A63B-B519A7FC5154}"/>
              </a:ext>
            </a:extLst>
          </p:cNvPr>
          <p:cNvSpPr>
            <a:spLocks noGrp="1"/>
          </p:cNvSpPr>
          <p:nvPr>
            <p:ph idx="1"/>
          </p:nvPr>
        </p:nvSpPr>
        <p:spPr>
          <a:xfrm>
            <a:off x="2231136" y="2266569"/>
            <a:ext cx="7729728" cy="3101983"/>
          </a:xfrm>
        </p:spPr>
        <p:txBody>
          <a:bodyPr/>
          <a:lstStyle/>
          <a:p>
            <a:endParaRPr lang="en-US" dirty="0"/>
          </a:p>
          <a:p>
            <a:endParaRPr lang="en-US" dirty="0"/>
          </a:p>
          <a:p>
            <a:endParaRPr lang="en-US" dirty="0">
              <a:latin typeface="Avenir Book" panose="02000503020000020003" pitchFamily="2" charset="0"/>
            </a:endParaRPr>
          </a:p>
          <a:p>
            <a:r>
              <a:rPr lang="en-US" dirty="0">
                <a:latin typeface="Avenir Book" panose="02000503020000020003" pitchFamily="2" charset="0"/>
              </a:rPr>
              <a:t>Hospice provides supportive services but majority of care rests on the family or individual’s support system.</a:t>
            </a:r>
          </a:p>
        </p:txBody>
      </p:sp>
    </p:spTree>
    <p:extLst>
      <p:ext uri="{BB962C8B-B14F-4D97-AF65-F5344CB8AC3E}">
        <p14:creationId xmlns:p14="http://schemas.microsoft.com/office/powerpoint/2010/main" val="251477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000" dirty="0">
                <a:latin typeface="Avenir Book" panose="02000503020000020003" pitchFamily="2" charset="0"/>
              </a:rPr>
              <a:t>Hospice Benefit</a:t>
            </a:r>
          </a:p>
        </p:txBody>
      </p:sp>
      <p:sp>
        <p:nvSpPr>
          <p:cNvPr id="6" name="Content Placeholder 5">
            <a:extLst>
              <a:ext uri="{FF2B5EF4-FFF2-40B4-BE49-F238E27FC236}">
                <a16:creationId xmlns:a16="http://schemas.microsoft.com/office/drawing/2014/main" id="{973E99B9-2AE3-4623-B734-D959847C3209}"/>
              </a:ext>
            </a:extLst>
          </p:cNvPr>
          <p:cNvSpPr>
            <a:spLocks noGrp="1"/>
          </p:cNvSpPr>
          <p:nvPr>
            <p:ph idx="1"/>
          </p:nvPr>
        </p:nvSpPr>
        <p:spPr>
          <a:xfrm>
            <a:off x="2231136" y="2295144"/>
            <a:ext cx="7729728" cy="3101983"/>
          </a:xfrm>
        </p:spPr>
        <p:txBody>
          <a:bodyPr>
            <a:normAutofit/>
          </a:bodyPr>
          <a:lstStyle/>
          <a:p>
            <a:endParaRPr lang="en-US" sz="2000" dirty="0">
              <a:latin typeface="Avenir Book" panose="02000503020000020003" pitchFamily="2" charset="0"/>
            </a:endParaRPr>
          </a:p>
          <a:p>
            <a:endParaRPr lang="en-US" sz="2000" dirty="0">
              <a:latin typeface="Avenir Book" panose="02000503020000020003" pitchFamily="2" charset="0"/>
            </a:endParaRPr>
          </a:p>
          <a:p>
            <a:endParaRPr lang="en-US" sz="2000" dirty="0">
              <a:latin typeface="Avenir Book" panose="02000503020000020003" pitchFamily="2" charset="0"/>
            </a:endParaRPr>
          </a:p>
          <a:p>
            <a:r>
              <a:rPr lang="en-US" sz="2000" dirty="0">
                <a:latin typeface="Avenir Book" panose="02000503020000020003" pitchFamily="2" charset="0"/>
              </a:rPr>
              <a:t>Hospice services are covered through Medicare or Medicaid hospice services, and by some private health insurance plans</a:t>
            </a:r>
          </a:p>
          <a:p>
            <a:pPr fontAlgn="base"/>
            <a:endParaRPr lang="en-US" dirty="0"/>
          </a:p>
          <a:p>
            <a:endParaRPr lang="en-US" dirty="0"/>
          </a:p>
        </p:txBody>
      </p:sp>
    </p:spTree>
    <p:extLst>
      <p:ext uri="{BB962C8B-B14F-4D97-AF65-F5344CB8AC3E}">
        <p14:creationId xmlns:p14="http://schemas.microsoft.com/office/powerpoint/2010/main" val="1563602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16B105-29DE-49D2-91B9-EF0DADA5BFEF}"/>
              </a:ext>
            </a:extLst>
          </p:cNvPr>
          <p:cNvSpPr>
            <a:spLocks noGrp="1"/>
          </p:cNvSpPr>
          <p:nvPr>
            <p:ph idx="1"/>
          </p:nvPr>
        </p:nvSpPr>
        <p:spPr/>
        <p:txBody>
          <a:bodyPr>
            <a:normAutofit fontScale="77500" lnSpcReduction="20000"/>
          </a:bodyPr>
          <a:lstStyle/>
          <a:p>
            <a:pPr fontAlgn="base"/>
            <a:endParaRPr lang="en-US" dirty="0"/>
          </a:p>
          <a:p>
            <a:pPr fontAlgn="base"/>
            <a:r>
              <a:rPr lang="en-US" sz="2200" dirty="0">
                <a:latin typeface="Avenir Book" panose="02000503020000020003" pitchFamily="2" charset="0"/>
              </a:rPr>
              <a:t>Interdisciplinary Team Support</a:t>
            </a:r>
          </a:p>
          <a:p>
            <a:pPr fontAlgn="base"/>
            <a:r>
              <a:rPr lang="en-US" sz="2200" dirty="0">
                <a:latin typeface="Avenir Book" panose="02000503020000020003" pitchFamily="2" charset="0"/>
              </a:rPr>
              <a:t>Medical equipment related to the terminal diagnosis</a:t>
            </a:r>
          </a:p>
          <a:p>
            <a:pPr fontAlgn="base"/>
            <a:r>
              <a:rPr lang="en-US" sz="2200" dirty="0">
                <a:latin typeface="Avenir Book" panose="02000503020000020003" pitchFamily="2" charset="0"/>
              </a:rPr>
              <a:t>Necessary medical supplies </a:t>
            </a:r>
          </a:p>
          <a:p>
            <a:pPr fontAlgn="base"/>
            <a:r>
              <a:rPr lang="en-US" sz="2200" dirty="0">
                <a:latin typeface="Avenir Book" panose="02000503020000020003" pitchFamily="2" charset="0"/>
              </a:rPr>
              <a:t>Medications to manage pain and control symptoms related to their terminal diagnosis.</a:t>
            </a:r>
          </a:p>
          <a:p>
            <a:pPr fontAlgn="base"/>
            <a:r>
              <a:rPr lang="en-US" sz="2200" dirty="0">
                <a:latin typeface="Avenir Book" panose="02000503020000020003" pitchFamily="2" charset="0"/>
              </a:rPr>
              <a:t>Short-term in-patient care if needed to manage symptoms related to the patient’s terminal diagnosis.</a:t>
            </a:r>
          </a:p>
          <a:p>
            <a:pPr fontAlgn="base"/>
            <a:r>
              <a:rPr lang="en-US" sz="2200" dirty="0">
                <a:latin typeface="Avenir Book" panose="02000503020000020003" pitchFamily="2" charset="0"/>
              </a:rPr>
              <a:t>Short-term respite care for up to 5 days</a:t>
            </a:r>
          </a:p>
          <a:p>
            <a:pPr fontAlgn="base"/>
            <a:r>
              <a:rPr lang="en-US" sz="2200" dirty="0">
                <a:latin typeface="Avenir Book" panose="02000503020000020003" pitchFamily="2" charset="0"/>
              </a:rPr>
              <a:t>Follow-up for families for up to 13 months after a death occurs</a:t>
            </a:r>
          </a:p>
        </p:txBody>
      </p:sp>
      <p:sp>
        <p:nvSpPr>
          <p:cNvPr id="3" name="Title 2">
            <a:extLst>
              <a:ext uri="{FF2B5EF4-FFF2-40B4-BE49-F238E27FC236}">
                <a16:creationId xmlns:a16="http://schemas.microsoft.com/office/drawing/2014/main" id="{40E3D960-BADF-4B98-8EAA-6B387C3448AF}"/>
              </a:ext>
            </a:extLst>
          </p:cNvPr>
          <p:cNvSpPr>
            <a:spLocks noGrp="1"/>
          </p:cNvSpPr>
          <p:nvPr>
            <p:ph type="title"/>
          </p:nvPr>
        </p:nvSpPr>
        <p:spPr/>
        <p:txBody>
          <a:bodyPr>
            <a:noAutofit/>
          </a:bodyPr>
          <a:lstStyle/>
          <a:p>
            <a:r>
              <a:rPr lang="en-US" sz="3000" dirty="0">
                <a:latin typeface="Avenir Book" panose="02000503020000020003" pitchFamily="2" charset="0"/>
              </a:rPr>
              <a:t>Hospice Benefit includes:</a:t>
            </a:r>
          </a:p>
        </p:txBody>
      </p:sp>
    </p:spTree>
    <p:extLst>
      <p:ext uri="{BB962C8B-B14F-4D97-AF65-F5344CB8AC3E}">
        <p14:creationId xmlns:p14="http://schemas.microsoft.com/office/powerpoint/2010/main" val="6165251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F4976B-EB11-45CA-B99E-DC32CAEF5E0C}"/>
              </a:ext>
            </a:extLst>
          </p:cNvPr>
          <p:cNvSpPr>
            <a:spLocks noGrp="1"/>
          </p:cNvSpPr>
          <p:nvPr>
            <p:ph idx="1"/>
          </p:nvPr>
        </p:nvSpPr>
        <p:spPr/>
        <p:txBody>
          <a:bodyPr/>
          <a:lstStyle/>
          <a:p>
            <a:pPr fontAlgn="base"/>
            <a:endParaRPr lang="en-US" dirty="0"/>
          </a:p>
          <a:p>
            <a:pPr fontAlgn="base"/>
            <a:r>
              <a:rPr lang="en-US" dirty="0">
                <a:latin typeface="Avenir Book" panose="02000503020000020003" pitchFamily="2" charset="0"/>
              </a:rPr>
              <a:t>In 2016, 48 percent of Medicare decedents were enrolled in hospice at the time of death.</a:t>
            </a:r>
          </a:p>
          <a:p>
            <a:pPr fontAlgn="base"/>
            <a:endParaRPr lang="en-US" dirty="0">
              <a:latin typeface="Avenir Book" panose="02000503020000020003" pitchFamily="2" charset="0"/>
            </a:endParaRPr>
          </a:p>
          <a:p>
            <a:pPr fontAlgn="base"/>
            <a:r>
              <a:rPr lang="en-US" dirty="0">
                <a:latin typeface="Avenir Book" panose="02000503020000020003" pitchFamily="2" charset="0"/>
              </a:rPr>
              <a:t>40% of individuals utilized services for 14 days or less</a:t>
            </a:r>
          </a:p>
          <a:p>
            <a:pPr fontAlgn="base"/>
            <a:endParaRPr lang="en-US" dirty="0">
              <a:latin typeface="Avenir Book" panose="02000503020000020003" pitchFamily="2" charset="0"/>
            </a:endParaRPr>
          </a:p>
          <a:p>
            <a:pPr fontAlgn="base"/>
            <a:r>
              <a:rPr lang="en-US" dirty="0">
                <a:latin typeface="Avenir Book" panose="02000503020000020003" pitchFamily="2" charset="0"/>
              </a:rPr>
              <a:t>98 percent of hospice care was provided at the Routine Home Care level.</a:t>
            </a:r>
          </a:p>
          <a:p>
            <a:endParaRPr lang="en-US" dirty="0"/>
          </a:p>
        </p:txBody>
      </p:sp>
      <p:sp>
        <p:nvSpPr>
          <p:cNvPr id="3" name="Title 2">
            <a:extLst>
              <a:ext uri="{FF2B5EF4-FFF2-40B4-BE49-F238E27FC236}">
                <a16:creationId xmlns:a16="http://schemas.microsoft.com/office/drawing/2014/main" id="{21D54F50-DB18-4D1C-BB69-CA80177C5B0B}"/>
              </a:ext>
            </a:extLst>
          </p:cNvPr>
          <p:cNvSpPr>
            <a:spLocks noGrp="1"/>
          </p:cNvSpPr>
          <p:nvPr>
            <p:ph type="title"/>
          </p:nvPr>
        </p:nvSpPr>
        <p:spPr/>
        <p:txBody>
          <a:bodyPr>
            <a:normAutofit/>
          </a:bodyPr>
          <a:lstStyle/>
          <a:p>
            <a:r>
              <a:rPr lang="en-US" dirty="0">
                <a:latin typeface="Avenir Book" panose="02000503020000020003" pitchFamily="2" charset="0"/>
              </a:rPr>
              <a:t>NHPCO - 2016 Facts and Figures </a:t>
            </a:r>
          </a:p>
        </p:txBody>
      </p:sp>
    </p:spTree>
    <p:extLst>
      <p:ext uri="{BB962C8B-B14F-4D97-AF65-F5344CB8AC3E}">
        <p14:creationId xmlns:p14="http://schemas.microsoft.com/office/powerpoint/2010/main" val="2074269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CD162E7-92E9-FD51-A548-BAC9C42049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41824045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algn="ctr"/>
            <a:r>
              <a:rPr lang="en-US" dirty="0">
                <a:latin typeface="Avenir Book" panose="02000503020000020003" pitchFamily="2" charset="0"/>
              </a:rPr>
              <a:t>Transition to Hospice Care</a:t>
            </a:r>
          </a:p>
        </p:txBody>
      </p:sp>
      <p:sp>
        <p:nvSpPr>
          <p:cNvPr id="11267" name="Content Placeholder 2"/>
          <p:cNvSpPr>
            <a:spLocks noGrp="1"/>
          </p:cNvSpPr>
          <p:nvPr>
            <p:ph idx="1"/>
          </p:nvPr>
        </p:nvSpPr>
        <p:spPr>
          <a:xfrm>
            <a:off x="2231136" y="2422517"/>
            <a:ext cx="7729728" cy="3101983"/>
          </a:xfrm>
        </p:spPr>
        <p:txBody>
          <a:bodyPr/>
          <a:lstStyle/>
          <a:p>
            <a:pPr>
              <a:lnSpc>
                <a:spcPct val="150000"/>
              </a:lnSpc>
            </a:pPr>
            <a:r>
              <a:rPr lang="en-US" dirty="0">
                <a:latin typeface="Avenir Book" panose="02000503020000020003" pitchFamily="2" charset="0"/>
              </a:rPr>
              <a:t>Does not mean you are shifting into “Reverse”</a:t>
            </a:r>
          </a:p>
          <a:p>
            <a:pPr>
              <a:lnSpc>
                <a:spcPct val="150000"/>
              </a:lnSpc>
            </a:pPr>
            <a:r>
              <a:rPr lang="en-US" dirty="0">
                <a:latin typeface="Avenir Book" panose="02000503020000020003" pitchFamily="2" charset="0"/>
              </a:rPr>
              <a:t>It does require a shift in thinking in a NEW direction…</a:t>
            </a:r>
          </a:p>
          <a:p>
            <a:pPr lvl="1">
              <a:lnSpc>
                <a:spcPct val="150000"/>
              </a:lnSpc>
            </a:pPr>
            <a:r>
              <a:rPr lang="en-US" dirty="0">
                <a:latin typeface="Avenir Book" panose="02000503020000020003" pitchFamily="2" charset="0"/>
              </a:rPr>
              <a:t>Focus on Comfort</a:t>
            </a:r>
          </a:p>
          <a:p>
            <a:pPr lvl="1">
              <a:lnSpc>
                <a:spcPct val="150000"/>
              </a:lnSpc>
            </a:pPr>
            <a:r>
              <a:rPr lang="en-US" dirty="0">
                <a:latin typeface="Avenir Book" panose="02000503020000020003" pitchFamily="2" charset="0"/>
              </a:rPr>
              <a:t>Focus on Individual/Family Goals</a:t>
            </a:r>
          </a:p>
          <a:p>
            <a:pPr lvl="1">
              <a:lnSpc>
                <a:spcPct val="150000"/>
              </a:lnSpc>
            </a:pPr>
            <a:r>
              <a:rPr lang="en-US" dirty="0">
                <a:latin typeface="Avenir Book" panose="02000503020000020003" pitchFamily="2" charset="0"/>
              </a:rPr>
              <a:t>Focus on Quality of Life… not just Quantity</a:t>
            </a:r>
          </a:p>
          <a:p>
            <a:pPr lvl="1">
              <a:lnSpc>
                <a:spcPct val="150000"/>
              </a:lnSpc>
            </a:pPr>
            <a:r>
              <a:rPr lang="en-US" dirty="0">
                <a:latin typeface="Avenir Book" panose="02000503020000020003" pitchFamily="2" charset="0"/>
              </a:rPr>
              <a:t>Ability to use tools in new/different ways</a:t>
            </a:r>
          </a:p>
        </p:txBody>
      </p:sp>
      <p:pic>
        <p:nvPicPr>
          <p:cNvPr id="4" name="Picture 2" descr="C:\Users\John\Pictures\Shift Knob.png"/>
          <p:cNvPicPr>
            <a:picLocks noChangeAspect="1" noChangeArrowheads="1"/>
          </p:cNvPicPr>
          <p:nvPr/>
        </p:nvPicPr>
        <p:blipFill>
          <a:blip r:embed="rId3" cstate="print"/>
          <a:srcRect/>
          <a:stretch>
            <a:fillRect/>
          </a:stretch>
        </p:blipFill>
        <p:spPr bwMode="auto">
          <a:xfrm>
            <a:off x="0" y="5524500"/>
            <a:ext cx="1595797" cy="1280160"/>
          </a:xfrm>
          <a:prstGeom prst="rect">
            <a:avLst/>
          </a:prstGeom>
          <a:noFill/>
          <a:ln w="9525">
            <a:noFill/>
            <a:miter lim="800000"/>
            <a:headEnd/>
            <a:tailEnd/>
          </a:ln>
        </p:spPr>
      </p:pic>
      <p:pic>
        <p:nvPicPr>
          <p:cNvPr id="5" name="Picture 2" descr="C:\Users\John\Pictures\Shift Knob.png"/>
          <p:cNvPicPr>
            <a:picLocks noChangeAspect="1" noChangeArrowheads="1"/>
          </p:cNvPicPr>
          <p:nvPr/>
        </p:nvPicPr>
        <p:blipFill>
          <a:blip r:embed="rId3" cstate="print"/>
          <a:srcRect/>
          <a:stretch>
            <a:fillRect/>
          </a:stretch>
        </p:blipFill>
        <p:spPr bwMode="auto">
          <a:xfrm>
            <a:off x="10448841" y="5524500"/>
            <a:ext cx="1595797" cy="1280160"/>
          </a:xfrm>
          <a:prstGeom prst="rect">
            <a:avLst/>
          </a:prstGeom>
          <a:noFill/>
          <a:ln w="9525">
            <a:noFill/>
            <a:miter lim="800000"/>
            <a:headEnd/>
            <a:tailEnd/>
          </a:ln>
        </p:spPr>
      </p:pic>
      <p:sp>
        <p:nvSpPr>
          <p:cNvPr id="6" name="TextBox 5"/>
          <p:cNvSpPr txBox="1"/>
          <p:nvPr/>
        </p:nvSpPr>
        <p:spPr>
          <a:xfrm>
            <a:off x="9578722" y="6021032"/>
            <a:ext cx="381000" cy="276999"/>
          </a:xfrm>
          <a:prstGeom prst="rect">
            <a:avLst/>
          </a:prstGeom>
          <a:noFill/>
        </p:spPr>
        <p:txBody>
          <a:bodyPr wrap="square" rtlCol="0">
            <a:spAutoFit/>
          </a:bodyPr>
          <a:lstStyle/>
          <a:p>
            <a:r>
              <a:rPr lang="en-US" sz="1200" dirty="0"/>
              <a:t>H</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endParaRPr lang="en-US" dirty="0"/>
          </a:p>
          <a:p>
            <a:r>
              <a:rPr lang="en-US" dirty="0">
                <a:latin typeface="Avenir Book" panose="02000503020000020003" pitchFamily="2" charset="0"/>
              </a:rPr>
              <a:t>Shift from curative focus on:</a:t>
            </a:r>
          </a:p>
          <a:p>
            <a:pPr marL="640080" lvl="2">
              <a:spcBef>
                <a:spcPts val="600"/>
              </a:spcBef>
            </a:pPr>
            <a:r>
              <a:rPr lang="en-US" dirty="0">
                <a:latin typeface="Avenir Book" panose="02000503020000020003" pitchFamily="2" charset="0"/>
              </a:rPr>
              <a:t>Therapeutic, disease modifying medications and treatments</a:t>
            </a:r>
          </a:p>
          <a:p>
            <a:endParaRPr lang="en-US" dirty="0">
              <a:latin typeface="Avenir Book" panose="02000503020000020003" pitchFamily="2" charset="0"/>
            </a:endParaRPr>
          </a:p>
          <a:p>
            <a:r>
              <a:rPr lang="en-US" dirty="0">
                <a:latin typeface="Avenir Book" panose="02000503020000020003" pitchFamily="2" charset="0"/>
              </a:rPr>
              <a:t>To palliative focus on:</a:t>
            </a:r>
          </a:p>
          <a:p>
            <a:pPr lvl="1"/>
            <a:r>
              <a:rPr lang="en-US" sz="1900" dirty="0">
                <a:latin typeface="Avenir Book" panose="02000503020000020003" pitchFamily="2" charset="0"/>
              </a:rPr>
              <a:t>Palliative medications and comfort care</a:t>
            </a:r>
            <a:endParaRPr lang="en-US" dirty="0">
              <a:latin typeface="Avenir Book" panose="02000503020000020003" pitchFamily="2" charset="0"/>
            </a:endParaRPr>
          </a:p>
        </p:txBody>
      </p:sp>
      <p:sp>
        <p:nvSpPr>
          <p:cNvPr id="3" name="Title 2"/>
          <p:cNvSpPr>
            <a:spLocks noGrp="1"/>
          </p:cNvSpPr>
          <p:nvPr>
            <p:ph type="title"/>
          </p:nvPr>
        </p:nvSpPr>
        <p:spPr/>
        <p:txBody>
          <a:bodyPr/>
          <a:lstStyle/>
          <a:p>
            <a:pPr algn="ctr"/>
            <a:r>
              <a:rPr lang="en-US" b="1" dirty="0">
                <a:latin typeface="Avenir Book" panose="02000503020000020003" pitchFamily="2" charset="0"/>
              </a:rPr>
              <a:t>Transition from cure to comfort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latin typeface="Avenir Book" panose="02000503020000020003" pitchFamily="2" charset="0"/>
              </a:rPr>
              <a:t>“Giving up”</a:t>
            </a:r>
          </a:p>
          <a:p>
            <a:r>
              <a:rPr lang="en-US" dirty="0">
                <a:latin typeface="Avenir Book" panose="02000503020000020003" pitchFamily="2" charset="0"/>
              </a:rPr>
              <a:t>“Losing hope”</a:t>
            </a:r>
          </a:p>
          <a:p>
            <a:r>
              <a:rPr lang="en-US" dirty="0">
                <a:latin typeface="Avenir Book" panose="02000503020000020003" pitchFamily="2" charset="0"/>
              </a:rPr>
              <a:t>“Stopping everything”</a:t>
            </a:r>
          </a:p>
          <a:p>
            <a:r>
              <a:rPr lang="en-US" dirty="0">
                <a:latin typeface="Avenir Book" panose="02000503020000020003" pitchFamily="2" charset="0"/>
              </a:rPr>
              <a:t>“Quitting”</a:t>
            </a:r>
          </a:p>
          <a:p>
            <a:r>
              <a:rPr lang="en-US" dirty="0">
                <a:latin typeface="Avenir Book" panose="02000503020000020003" pitchFamily="2" charset="0"/>
              </a:rPr>
              <a:t>“Losing the battle”</a:t>
            </a:r>
          </a:p>
          <a:p>
            <a:r>
              <a:rPr lang="en-US" dirty="0">
                <a:latin typeface="Avenir Book" panose="02000503020000020003" pitchFamily="2" charset="0"/>
              </a:rPr>
              <a:t>“Just letting someone die”</a:t>
            </a:r>
          </a:p>
          <a:p>
            <a:r>
              <a:rPr lang="en-US" dirty="0">
                <a:latin typeface="Avenir Book" panose="02000503020000020003" pitchFamily="2" charset="0"/>
              </a:rPr>
              <a:t>“Giving up hope”</a:t>
            </a:r>
          </a:p>
          <a:p>
            <a:r>
              <a:rPr lang="en-US" dirty="0">
                <a:latin typeface="Avenir Book" panose="02000503020000020003" pitchFamily="2" charset="0"/>
              </a:rPr>
              <a:t>“Doing nothing”</a:t>
            </a:r>
          </a:p>
        </p:txBody>
      </p:sp>
      <p:sp>
        <p:nvSpPr>
          <p:cNvPr id="3" name="Title 2"/>
          <p:cNvSpPr>
            <a:spLocks noGrp="1"/>
          </p:cNvSpPr>
          <p:nvPr>
            <p:ph type="title"/>
          </p:nvPr>
        </p:nvSpPr>
        <p:spPr/>
        <p:txBody>
          <a:bodyPr/>
          <a:lstStyle/>
          <a:p>
            <a:pPr algn="ctr"/>
            <a:r>
              <a:rPr lang="en-US" dirty="0">
                <a:latin typeface="Avenir Book" panose="02000503020000020003" pitchFamily="2" charset="0"/>
              </a:rPr>
              <a:t>What Comfort Care is NOT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normAutofit/>
          </a:bodyPr>
          <a:lstStyle/>
          <a:p>
            <a:endParaRPr lang="en-US" dirty="0"/>
          </a:p>
          <a:p>
            <a:r>
              <a:rPr lang="en-US" dirty="0">
                <a:latin typeface="Avenir Book" panose="02000503020000020003" pitchFamily="2" charset="0"/>
              </a:rPr>
              <a:t>Why is it so difficult?</a:t>
            </a:r>
          </a:p>
          <a:p>
            <a:endParaRPr lang="en-US" dirty="0">
              <a:latin typeface="Avenir Book" panose="02000503020000020003" pitchFamily="2" charset="0"/>
            </a:endParaRPr>
          </a:p>
          <a:p>
            <a:r>
              <a:rPr lang="en-US" dirty="0">
                <a:latin typeface="Avenir Book" panose="02000503020000020003" pitchFamily="2" charset="0"/>
              </a:rPr>
              <a:t>What are the obstacles for doctors, individuals and their families?</a:t>
            </a:r>
          </a:p>
          <a:p>
            <a:pPr lvl="1"/>
            <a:r>
              <a:rPr lang="en-US" dirty="0">
                <a:latin typeface="Avenir Book" panose="02000503020000020003" pitchFamily="2" charset="0"/>
              </a:rPr>
              <a:t>Misconception and Confusion</a:t>
            </a:r>
          </a:p>
          <a:p>
            <a:pPr lvl="1"/>
            <a:r>
              <a:rPr lang="en-US" dirty="0">
                <a:latin typeface="Avenir Book" panose="02000503020000020003" pitchFamily="2" charset="0"/>
              </a:rPr>
              <a:t>Negative perceptions </a:t>
            </a:r>
          </a:p>
          <a:p>
            <a:pPr lvl="1"/>
            <a:r>
              <a:rPr lang="en-US" dirty="0">
                <a:latin typeface="Avenir Book" panose="02000503020000020003" pitchFamily="2" charset="0"/>
              </a:rPr>
              <a:t>Discomfort communicating prognosis </a:t>
            </a:r>
          </a:p>
          <a:p>
            <a:pPr lvl="1"/>
            <a:r>
              <a:rPr lang="en-US" dirty="0">
                <a:latin typeface="Avenir Book" panose="02000503020000020003" pitchFamily="2" charset="0"/>
              </a:rPr>
              <a:t>Fear of losing control (primary MD can still follow)</a:t>
            </a:r>
          </a:p>
        </p:txBody>
      </p:sp>
      <p:sp>
        <p:nvSpPr>
          <p:cNvPr id="7" name="Title 6"/>
          <p:cNvSpPr>
            <a:spLocks noGrp="1"/>
          </p:cNvSpPr>
          <p:nvPr>
            <p:ph type="title"/>
          </p:nvPr>
        </p:nvSpPr>
        <p:spPr/>
        <p:txBody>
          <a:bodyPr/>
          <a:lstStyle/>
          <a:p>
            <a:pPr algn="ctr"/>
            <a:r>
              <a:rPr lang="en-US" b="1" dirty="0">
                <a:latin typeface="Avenir Book" panose="02000503020000020003" pitchFamily="2" charset="0"/>
              </a:rPr>
              <a:t>Turning the Corner</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endParaRPr lang="en-US" dirty="0"/>
          </a:p>
          <a:p>
            <a:r>
              <a:rPr lang="en-US" dirty="0">
                <a:latin typeface="Avenir Book" panose="02000503020000020003" pitchFamily="2" charset="0"/>
              </a:rPr>
              <a:t>Every one of us will die, no matter what we do leading up to it.</a:t>
            </a:r>
          </a:p>
          <a:p>
            <a:endParaRPr lang="en-US" dirty="0">
              <a:latin typeface="Avenir Book" panose="02000503020000020003" pitchFamily="2" charset="0"/>
            </a:endParaRPr>
          </a:p>
          <a:p>
            <a:r>
              <a:rPr lang="en-US" dirty="0">
                <a:latin typeface="Avenir Book" panose="02000503020000020003" pitchFamily="2" charset="0"/>
              </a:rPr>
              <a:t>Death is not the enemy.</a:t>
            </a:r>
          </a:p>
          <a:p>
            <a:endParaRPr lang="en-US" dirty="0">
              <a:latin typeface="Avenir Book" panose="02000503020000020003" pitchFamily="2" charset="0"/>
            </a:endParaRPr>
          </a:p>
          <a:p>
            <a:r>
              <a:rPr lang="en-US" dirty="0">
                <a:latin typeface="Avenir Book" panose="02000503020000020003" pitchFamily="2" charset="0"/>
              </a:rPr>
              <a:t>Death is an integral part of life.</a:t>
            </a:r>
          </a:p>
          <a:p>
            <a:endParaRPr lang="en-US" dirty="0"/>
          </a:p>
        </p:txBody>
      </p:sp>
      <p:sp>
        <p:nvSpPr>
          <p:cNvPr id="7" name="Title 6"/>
          <p:cNvSpPr>
            <a:spLocks noGrp="1"/>
          </p:cNvSpPr>
          <p:nvPr>
            <p:ph type="title"/>
          </p:nvPr>
        </p:nvSpPr>
        <p:spPr/>
        <p:txBody>
          <a:bodyPr/>
          <a:lstStyle/>
          <a:p>
            <a:r>
              <a:rPr lang="en-US" dirty="0">
                <a:latin typeface="Avenir Book" panose="02000503020000020003" pitchFamily="2" charset="0"/>
              </a:rPr>
              <a:t>The “D” Word…..</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p:txBody>
          <a:bodyPr>
            <a:normAutofit/>
          </a:bodyPr>
          <a:lstStyle/>
          <a:p>
            <a:r>
              <a:rPr lang="en-US" dirty="0">
                <a:latin typeface="Avenir Book" panose="02000503020000020003" pitchFamily="2" charset="0"/>
              </a:rPr>
              <a:t>Timing Matters with Hospice Care</a:t>
            </a:r>
          </a:p>
        </p:txBody>
      </p:sp>
      <p:sp>
        <p:nvSpPr>
          <p:cNvPr id="242692" name="Rectangle 4"/>
          <p:cNvSpPr>
            <a:spLocks noGrp="1" noChangeArrowheads="1"/>
          </p:cNvSpPr>
          <p:nvPr>
            <p:ph sz="half" idx="1"/>
          </p:nvPr>
        </p:nvSpPr>
        <p:spPr/>
        <p:txBody>
          <a:bodyPr>
            <a:normAutofit fontScale="85000" lnSpcReduction="20000"/>
          </a:bodyPr>
          <a:lstStyle/>
          <a:p>
            <a:pPr algn="ctr">
              <a:buFont typeface="Wingdings" pitchFamily="2" charset="2"/>
              <a:buNone/>
            </a:pPr>
            <a:r>
              <a:rPr lang="en-US" sz="2600" dirty="0">
                <a:latin typeface="Avenir Book" panose="02000503020000020003" pitchFamily="2" charset="0"/>
              </a:rPr>
              <a:t>Timely Referral</a:t>
            </a:r>
          </a:p>
          <a:p>
            <a:pPr>
              <a:buFontTx/>
              <a:buChar char="-"/>
            </a:pPr>
            <a:endParaRPr lang="en-US" sz="2000" dirty="0">
              <a:latin typeface="Avenir Book" panose="02000503020000020003" pitchFamily="2" charset="0"/>
            </a:endParaRPr>
          </a:p>
          <a:p>
            <a:pPr>
              <a:buFontTx/>
              <a:buChar char="-"/>
            </a:pPr>
            <a:r>
              <a:rPr lang="en-US" sz="2000" dirty="0">
                <a:latin typeface="Avenir Book" panose="02000503020000020003" pitchFamily="2" charset="0"/>
              </a:rPr>
              <a:t>Thoughtful, Integrated Plans</a:t>
            </a:r>
          </a:p>
          <a:p>
            <a:pPr>
              <a:buFontTx/>
              <a:buChar char="-"/>
            </a:pPr>
            <a:r>
              <a:rPr lang="en-US" sz="2000" dirty="0">
                <a:latin typeface="Avenir Book" panose="02000503020000020003" pitchFamily="2" charset="0"/>
              </a:rPr>
              <a:t>Ample emotional preparation</a:t>
            </a:r>
          </a:p>
          <a:p>
            <a:pPr>
              <a:buFontTx/>
              <a:buChar char="-"/>
            </a:pPr>
            <a:r>
              <a:rPr lang="en-US" sz="2000" dirty="0">
                <a:latin typeface="Avenir Book" panose="02000503020000020003" pitchFamily="2" charset="0"/>
              </a:rPr>
              <a:t>Arrangements in order</a:t>
            </a:r>
          </a:p>
          <a:p>
            <a:pPr>
              <a:buFontTx/>
              <a:buChar char="-"/>
            </a:pPr>
            <a:r>
              <a:rPr lang="en-US" sz="2000" dirty="0">
                <a:latin typeface="Avenir Book" panose="02000503020000020003" pitchFamily="2" charset="0"/>
              </a:rPr>
              <a:t>Connections to loved ones</a:t>
            </a:r>
          </a:p>
          <a:p>
            <a:pPr>
              <a:buFontTx/>
              <a:buChar char="-"/>
            </a:pPr>
            <a:r>
              <a:rPr lang="en-US" sz="2000" dirty="0">
                <a:latin typeface="Avenir Book" panose="02000503020000020003" pitchFamily="2" charset="0"/>
              </a:rPr>
              <a:t>Trusted, integrated care team</a:t>
            </a:r>
          </a:p>
          <a:p>
            <a:pPr>
              <a:buFontTx/>
              <a:buChar char="-"/>
            </a:pPr>
            <a:r>
              <a:rPr lang="en-US" sz="2000" dirty="0">
                <a:latin typeface="Avenir Book" panose="02000503020000020003" pitchFamily="2" charset="0"/>
              </a:rPr>
              <a:t>Peace, dignity, comfort, calm</a:t>
            </a:r>
          </a:p>
          <a:p>
            <a:pPr>
              <a:buFontTx/>
              <a:buChar char="-"/>
            </a:pPr>
            <a:r>
              <a:rPr lang="en-US" sz="2000" dirty="0">
                <a:latin typeface="Avenir Book" panose="02000503020000020003" pitchFamily="2" charset="0"/>
              </a:rPr>
              <a:t>A “Good Death”</a:t>
            </a:r>
          </a:p>
        </p:txBody>
      </p:sp>
      <p:sp>
        <p:nvSpPr>
          <p:cNvPr id="242693" name="Rectangle 5"/>
          <p:cNvSpPr>
            <a:spLocks noGrp="1" noChangeArrowheads="1"/>
          </p:cNvSpPr>
          <p:nvPr>
            <p:ph sz="half" idx="2"/>
          </p:nvPr>
        </p:nvSpPr>
        <p:spPr/>
        <p:txBody>
          <a:bodyPr>
            <a:normAutofit fontScale="85000" lnSpcReduction="20000"/>
          </a:bodyPr>
          <a:lstStyle/>
          <a:p>
            <a:pPr algn="ctr">
              <a:buFont typeface="Wingdings" pitchFamily="2" charset="2"/>
              <a:buNone/>
            </a:pPr>
            <a:r>
              <a:rPr lang="en-US" sz="2600" dirty="0">
                <a:latin typeface="Avenir Book" panose="02000503020000020003" pitchFamily="2" charset="0"/>
              </a:rPr>
              <a:t>Delayed Referral</a:t>
            </a:r>
          </a:p>
          <a:p>
            <a:pPr>
              <a:buFontTx/>
              <a:buChar char="-"/>
            </a:pPr>
            <a:endParaRPr lang="en-US" sz="2000" dirty="0">
              <a:latin typeface="Avenir Book" panose="02000503020000020003" pitchFamily="2" charset="0"/>
            </a:endParaRPr>
          </a:p>
          <a:p>
            <a:pPr>
              <a:buFontTx/>
              <a:buChar char="-"/>
            </a:pPr>
            <a:r>
              <a:rPr lang="en-US" sz="2000" dirty="0">
                <a:latin typeface="Avenir Book" panose="02000503020000020003" pitchFamily="2" charset="0"/>
              </a:rPr>
              <a:t>Crises-driven response</a:t>
            </a:r>
          </a:p>
          <a:p>
            <a:pPr>
              <a:buFontTx/>
              <a:buChar char="-"/>
            </a:pPr>
            <a:r>
              <a:rPr lang="en-US" sz="2000" dirty="0">
                <a:latin typeface="Avenir Book" panose="02000503020000020003" pitchFamily="2" charset="0"/>
              </a:rPr>
              <a:t>Unresolved Personal Issues</a:t>
            </a:r>
          </a:p>
          <a:p>
            <a:pPr>
              <a:buFontTx/>
              <a:buChar char="-"/>
            </a:pPr>
            <a:r>
              <a:rPr lang="en-US" sz="2000" dirty="0">
                <a:latin typeface="Avenir Book" panose="02000503020000020003" pitchFamily="2" charset="0"/>
              </a:rPr>
              <a:t>Uncertainty and loose ends</a:t>
            </a:r>
          </a:p>
          <a:p>
            <a:pPr>
              <a:buFontTx/>
              <a:buChar char="-"/>
            </a:pPr>
            <a:r>
              <a:rPr lang="en-US" sz="2000" dirty="0">
                <a:latin typeface="Avenir Book" panose="02000503020000020003" pitchFamily="2" charset="0"/>
              </a:rPr>
              <a:t>Withdrawal and anxiety</a:t>
            </a:r>
          </a:p>
          <a:p>
            <a:pPr>
              <a:buFontTx/>
              <a:buChar char="-"/>
            </a:pPr>
            <a:r>
              <a:rPr lang="en-US" sz="2000" dirty="0">
                <a:latin typeface="Avenir Book" panose="02000503020000020003" pitchFamily="2" charset="0"/>
              </a:rPr>
              <a:t>Potentially fragmented care</a:t>
            </a:r>
          </a:p>
          <a:p>
            <a:pPr>
              <a:buFontTx/>
              <a:buChar char="-"/>
            </a:pPr>
            <a:r>
              <a:rPr lang="en-US" sz="2000" dirty="0">
                <a:latin typeface="Avenir Book" panose="02000503020000020003" pitchFamily="2" charset="0"/>
              </a:rPr>
              <a:t>Agitation, Confusion, Chaos</a:t>
            </a:r>
          </a:p>
          <a:p>
            <a:pPr>
              <a:buFontTx/>
              <a:buChar char="-"/>
            </a:pPr>
            <a:r>
              <a:rPr lang="en-US" sz="2000" dirty="0">
                <a:latin typeface="Avenir Book" panose="02000503020000020003" pitchFamily="2" charset="0"/>
              </a:rPr>
              <a:t>Fear and Unknowing</a:t>
            </a:r>
            <a:endParaRPr lang="en-US" sz="2000" baseline="30000" dirty="0">
              <a:latin typeface="Avenir Book" panose="02000503020000020003" pitchFamily="2"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31136" y="2638044"/>
            <a:ext cx="7729728" cy="3991356"/>
          </a:xfrm>
        </p:spPr>
        <p:txBody>
          <a:bodyPr>
            <a:noAutofit/>
          </a:bodyPr>
          <a:lstStyle/>
          <a:p>
            <a:r>
              <a:rPr lang="en-US" dirty="0">
                <a:latin typeface="Avenir Book" panose="02000503020000020003" pitchFamily="2" charset="0"/>
              </a:rPr>
              <a:t>Would you be surprised to hear that this person died?</a:t>
            </a:r>
          </a:p>
          <a:p>
            <a:endParaRPr lang="en-US" dirty="0">
              <a:latin typeface="Avenir Book" panose="02000503020000020003" pitchFamily="2" charset="0"/>
            </a:endParaRPr>
          </a:p>
          <a:p>
            <a:r>
              <a:rPr lang="en-US" dirty="0">
                <a:latin typeface="Avenir Book" panose="02000503020000020003" pitchFamily="2" charset="0"/>
              </a:rPr>
              <a:t>What are their goals of care?</a:t>
            </a:r>
          </a:p>
          <a:p>
            <a:pPr lvl="1"/>
            <a:r>
              <a:rPr lang="en-US" sz="1800" dirty="0">
                <a:latin typeface="Avenir Book" panose="02000503020000020003" pitchFamily="2" charset="0"/>
              </a:rPr>
              <a:t>Advanced Directives</a:t>
            </a:r>
          </a:p>
          <a:p>
            <a:pPr lvl="1"/>
            <a:r>
              <a:rPr lang="en-US" sz="1800" dirty="0">
                <a:latin typeface="Avenir Book" panose="02000503020000020003" pitchFamily="2" charset="0"/>
              </a:rPr>
              <a:t>MOST form</a:t>
            </a:r>
          </a:p>
          <a:p>
            <a:pPr lvl="1"/>
            <a:endParaRPr lang="en-US" sz="1800" dirty="0">
              <a:latin typeface="Avenir Book" panose="02000503020000020003" pitchFamily="2" charset="0"/>
            </a:endParaRPr>
          </a:p>
          <a:p>
            <a:r>
              <a:rPr lang="en-US" dirty="0">
                <a:latin typeface="Avenir Book" panose="02000503020000020003" pitchFamily="2" charset="0"/>
              </a:rPr>
              <a:t>Is this person clearly declining despite best efforts?</a:t>
            </a:r>
          </a:p>
          <a:p>
            <a:pPr lvl="1"/>
            <a:r>
              <a:rPr lang="en-US" sz="1800" dirty="0">
                <a:latin typeface="Avenir Book" panose="02000503020000020003" pitchFamily="2" charset="0"/>
              </a:rPr>
              <a:t>Progressive weight loss/eating difficulties</a:t>
            </a:r>
          </a:p>
          <a:p>
            <a:pPr lvl="1"/>
            <a:r>
              <a:rPr lang="en-US" sz="1800" dirty="0">
                <a:latin typeface="Avenir Book" panose="02000503020000020003" pitchFamily="2" charset="0"/>
              </a:rPr>
              <a:t>Increasing weakness/functional decline</a:t>
            </a:r>
          </a:p>
          <a:p>
            <a:pPr lvl="1"/>
            <a:r>
              <a:rPr lang="en-US" sz="1800" dirty="0">
                <a:latin typeface="Avenir Book" panose="02000503020000020003" pitchFamily="2" charset="0"/>
              </a:rPr>
              <a:t>Recurrent hospitalizations</a:t>
            </a:r>
          </a:p>
        </p:txBody>
      </p:sp>
      <p:sp>
        <p:nvSpPr>
          <p:cNvPr id="5" name="Title 4"/>
          <p:cNvSpPr>
            <a:spLocks noGrp="1"/>
          </p:cNvSpPr>
          <p:nvPr>
            <p:ph type="title"/>
          </p:nvPr>
        </p:nvSpPr>
        <p:spPr/>
        <p:txBody>
          <a:bodyPr/>
          <a:lstStyle/>
          <a:p>
            <a:pPr algn="ctr"/>
            <a:r>
              <a:rPr lang="en-US" dirty="0">
                <a:latin typeface="Avenir Book" panose="02000503020000020003" pitchFamily="2" charset="0"/>
              </a:rPr>
              <a:t>When to consider Hospice Care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7404-9B2B-4AF9-A098-A514C44D2A46}"/>
              </a:ext>
            </a:extLst>
          </p:cNvPr>
          <p:cNvSpPr>
            <a:spLocks noGrp="1"/>
          </p:cNvSpPr>
          <p:nvPr>
            <p:ph type="title"/>
          </p:nvPr>
        </p:nvSpPr>
        <p:spPr>
          <a:xfrm>
            <a:off x="1443038" y="964692"/>
            <a:ext cx="9201150" cy="1188720"/>
          </a:xfrm>
        </p:spPr>
        <p:txBody>
          <a:bodyPr>
            <a:noAutofit/>
          </a:bodyPr>
          <a:lstStyle/>
          <a:p>
            <a:pPr algn="ctr"/>
            <a:r>
              <a:rPr lang="en-US" sz="2600" b="1" dirty="0">
                <a:latin typeface="Avenir Book" panose="02000503020000020003" pitchFamily="2" charset="0"/>
              </a:rPr>
              <a:t>Anticipated death always occurs quickly</a:t>
            </a:r>
          </a:p>
        </p:txBody>
      </p:sp>
      <p:sp>
        <p:nvSpPr>
          <p:cNvPr id="3" name="Content Placeholder 2">
            <a:extLst>
              <a:ext uri="{FF2B5EF4-FFF2-40B4-BE49-F238E27FC236}">
                <a16:creationId xmlns:a16="http://schemas.microsoft.com/office/drawing/2014/main" id="{03BB086A-4E4C-4625-9E9E-BE0B60184DD0}"/>
              </a:ext>
            </a:extLst>
          </p:cNvPr>
          <p:cNvSpPr>
            <a:spLocks noGrp="1"/>
          </p:cNvSpPr>
          <p:nvPr>
            <p:ph idx="1"/>
          </p:nvPr>
        </p:nvSpPr>
        <p:spPr>
          <a:xfrm>
            <a:off x="2417064" y="2676525"/>
            <a:ext cx="7543800" cy="3630378"/>
          </a:xfrm>
        </p:spPr>
        <p:txBody>
          <a:bodyPr>
            <a:normAutofit/>
          </a:bodyPr>
          <a:lstStyle/>
          <a:p>
            <a:endParaRPr lang="en-US" dirty="0"/>
          </a:p>
          <a:p>
            <a:r>
              <a:rPr lang="en-US" dirty="0">
                <a:latin typeface="Avenir Book" panose="02000503020000020003" pitchFamily="2" charset="0"/>
              </a:rPr>
              <a:t>Death is oftentimes a process, though can occur rapidly.</a:t>
            </a:r>
          </a:p>
          <a:p>
            <a:pPr marL="228600" lvl="1" indent="0">
              <a:buNone/>
            </a:pPr>
            <a:endParaRPr lang="en-US" dirty="0">
              <a:latin typeface="Avenir Book" panose="02000503020000020003" pitchFamily="2" charset="0"/>
            </a:endParaRPr>
          </a:p>
          <a:p>
            <a:pPr marL="228600" lvl="1" indent="0">
              <a:buNone/>
            </a:pPr>
            <a:r>
              <a:rPr lang="en-US" dirty="0">
                <a:latin typeface="Avenir Book" panose="02000503020000020003" pitchFamily="2" charset="0"/>
              </a:rPr>
              <a:t>Majority of deaths occur after a period of illness with gradual deterioration</a:t>
            </a:r>
          </a:p>
          <a:p>
            <a:endParaRPr lang="en-US" dirty="0"/>
          </a:p>
          <a:p>
            <a:endParaRPr lang="en-US" dirty="0"/>
          </a:p>
        </p:txBody>
      </p:sp>
    </p:spTree>
    <p:extLst>
      <p:ext uri="{BB962C8B-B14F-4D97-AF65-F5344CB8AC3E}">
        <p14:creationId xmlns:p14="http://schemas.microsoft.com/office/powerpoint/2010/main" val="136002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E17DC-5408-4899-A145-FAF0F65DF2AF}"/>
              </a:ext>
            </a:extLst>
          </p:cNvPr>
          <p:cNvSpPr>
            <a:spLocks noGrp="1"/>
          </p:cNvSpPr>
          <p:nvPr>
            <p:ph type="title"/>
          </p:nvPr>
        </p:nvSpPr>
        <p:spPr>
          <a:xfrm>
            <a:off x="2231136" y="485775"/>
            <a:ext cx="7729728" cy="1667637"/>
          </a:xfrm>
        </p:spPr>
        <p:txBody>
          <a:bodyPr>
            <a:noAutofit/>
          </a:bodyPr>
          <a:lstStyle/>
          <a:p>
            <a:r>
              <a:rPr lang="en-US" b="1" dirty="0">
                <a:latin typeface="Avenir Book" panose="02000503020000020003" pitchFamily="2" charset="0"/>
              </a:rPr>
              <a:t>Statistics on Death and Dying in America</a:t>
            </a:r>
            <a:br>
              <a:rPr lang="en-US" b="1" dirty="0">
                <a:latin typeface="Avenir Book" panose="02000503020000020003" pitchFamily="2" charset="0"/>
              </a:rPr>
            </a:br>
            <a:br>
              <a:rPr lang="en-US" b="1" dirty="0">
                <a:latin typeface="Avenir Book" panose="02000503020000020003" pitchFamily="2" charset="0"/>
              </a:rPr>
            </a:br>
            <a:r>
              <a:rPr lang="en-US" b="1" dirty="0">
                <a:latin typeface="Avenir Book" panose="02000503020000020003" pitchFamily="2" charset="0"/>
              </a:rPr>
              <a:t>CDC 2020</a:t>
            </a:r>
          </a:p>
        </p:txBody>
      </p:sp>
      <p:sp>
        <p:nvSpPr>
          <p:cNvPr id="3" name="Content Placeholder 2">
            <a:extLst>
              <a:ext uri="{FF2B5EF4-FFF2-40B4-BE49-F238E27FC236}">
                <a16:creationId xmlns:a16="http://schemas.microsoft.com/office/drawing/2014/main" id="{B4FAC208-6142-48E3-BA2F-A4A775E14B86}"/>
              </a:ext>
            </a:extLst>
          </p:cNvPr>
          <p:cNvSpPr>
            <a:spLocks noGrp="1"/>
          </p:cNvSpPr>
          <p:nvPr>
            <p:ph idx="1"/>
          </p:nvPr>
        </p:nvSpPr>
        <p:spPr/>
        <p:txBody>
          <a:bodyPr>
            <a:normAutofit/>
          </a:bodyPr>
          <a:lstStyle/>
          <a:p>
            <a:pPr marL="0" indent="0">
              <a:buNone/>
            </a:pPr>
            <a:endParaRPr lang="en-US" b="1" dirty="0">
              <a:latin typeface="Avenir Book" panose="02000503020000020003" pitchFamily="2" charset="0"/>
            </a:endParaRPr>
          </a:p>
          <a:p>
            <a:r>
              <a:rPr lang="en-US" b="1" dirty="0">
                <a:latin typeface="Avenir Book" panose="02000503020000020003" pitchFamily="2" charset="0"/>
              </a:rPr>
              <a:t>Number of deaths: 3, 464, 231</a:t>
            </a:r>
          </a:p>
          <a:p>
            <a:r>
              <a:rPr lang="en-US" b="1" dirty="0">
                <a:latin typeface="Avenir Book" panose="02000503020000020003" pitchFamily="2" charset="0"/>
              </a:rPr>
              <a:t>Death rate: 1043.8 deaths per 100,000 population</a:t>
            </a:r>
          </a:p>
          <a:p>
            <a:r>
              <a:rPr lang="en-US" b="1" dirty="0">
                <a:latin typeface="Avenir Book" panose="02000503020000020003" pitchFamily="2" charset="0"/>
              </a:rPr>
              <a:t>Life expectancy: 76.4 years</a:t>
            </a:r>
          </a:p>
          <a:p>
            <a:pPr lvl="1"/>
            <a:endParaRPr lang="en-US" sz="1800" b="1" dirty="0">
              <a:latin typeface="Avenir Book" panose="02000503020000020003" pitchFamily="2" charset="0"/>
            </a:endParaRPr>
          </a:p>
          <a:p>
            <a:pPr lvl="1"/>
            <a:endParaRPr lang="en-US" dirty="0"/>
          </a:p>
          <a:p>
            <a:pPr lvl="8"/>
            <a:r>
              <a:rPr lang="en-US" dirty="0"/>
              <a:t>.</a:t>
            </a:r>
          </a:p>
        </p:txBody>
      </p:sp>
    </p:spTree>
    <p:extLst>
      <p:ext uri="{BB962C8B-B14F-4D97-AF65-F5344CB8AC3E}">
        <p14:creationId xmlns:p14="http://schemas.microsoft.com/office/powerpoint/2010/main" val="20498358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30E062-5E01-42BC-9F7C-0817E7A9740F}"/>
              </a:ext>
            </a:extLst>
          </p:cNvPr>
          <p:cNvSpPr>
            <a:spLocks noGrp="1"/>
          </p:cNvSpPr>
          <p:nvPr>
            <p:ph idx="1"/>
          </p:nvPr>
        </p:nvSpPr>
        <p:spPr/>
        <p:txBody>
          <a:bodyPr>
            <a:normAutofit fontScale="85000" lnSpcReduction="20000"/>
          </a:bodyPr>
          <a:lstStyle/>
          <a:p>
            <a:r>
              <a:rPr lang="en-US" dirty="0">
                <a:latin typeface="Avenir Book" panose="02000503020000020003" pitchFamily="2" charset="0"/>
              </a:rPr>
              <a:t>Heart disease: 695,547</a:t>
            </a:r>
          </a:p>
          <a:p>
            <a:r>
              <a:rPr lang="en-US" dirty="0">
                <a:latin typeface="Avenir Book" panose="02000503020000020003" pitchFamily="2" charset="0"/>
              </a:rPr>
              <a:t>Cancer: 605,213</a:t>
            </a:r>
          </a:p>
          <a:p>
            <a:r>
              <a:rPr lang="en-US" dirty="0">
                <a:latin typeface="Avenir Book" panose="02000503020000020003" pitchFamily="2" charset="0"/>
              </a:rPr>
              <a:t>COVID-19: 416, 893</a:t>
            </a:r>
          </a:p>
          <a:p>
            <a:r>
              <a:rPr lang="en-US" dirty="0">
                <a:latin typeface="Avenir Book" panose="02000503020000020003" pitchFamily="2" charset="0"/>
              </a:rPr>
              <a:t>Accidents (unintentional injuries): 224, 935</a:t>
            </a:r>
          </a:p>
          <a:p>
            <a:r>
              <a:rPr lang="en-US" dirty="0">
                <a:latin typeface="Avenir Book" panose="02000503020000020003" pitchFamily="2" charset="0"/>
              </a:rPr>
              <a:t>Stroke (cerebrovascular diseases): 162, 890</a:t>
            </a:r>
          </a:p>
          <a:p>
            <a:r>
              <a:rPr lang="en-US" dirty="0">
                <a:latin typeface="Avenir Book" panose="02000503020000020003" pitchFamily="2" charset="0"/>
              </a:rPr>
              <a:t>Chronic lower respiratory diseases: 142, 342</a:t>
            </a:r>
          </a:p>
          <a:p>
            <a:r>
              <a:rPr lang="en-US" dirty="0">
                <a:latin typeface="Avenir Book" panose="02000503020000020003" pitchFamily="2" charset="0"/>
              </a:rPr>
              <a:t>Alzheimer’s disease: </a:t>
            </a:r>
            <a:r>
              <a:rPr lang="en-US" b="0" i="0" dirty="0">
                <a:solidFill>
                  <a:srgbClr val="000000"/>
                </a:solidFill>
                <a:effectLst/>
                <a:latin typeface="Avenir Book" panose="02000503020000020003" pitchFamily="2" charset="0"/>
              </a:rPr>
              <a:t>119,399</a:t>
            </a:r>
          </a:p>
          <a:p>
            <a:pPr algn="l">
              <a:buFont typeface="Arial" panose="020B0604020202020204" pitchFamily="34" charset="0"/>
              <a:buChar char="•"/>
            </a:pPr>
            <a:r>
              <a:rPr lang="en-US" dirty="0">
                <a:latin typeface="Avenir Book" panose="02000503020000020003" pitchFamily="2" charset="0"/>
              </a:rPr>
              <a:t>Diabetes: </a:t>
            </a:r>
            <a:r>
              <a:rPr lang="en-US" b="0" i="0" dirty="0">
                <a:solidFill>
                  <a:srgbClr val="000000"/>
                </a:solidFill>
                <a:effectLst/>
                <a:latin typeface="Avenir Book" panose="02000503020000020003" pitchFamily="2" charset="0"/>
              </a:rPr>
              <a:t>103,294</a:t>
            </a:r>
          </a:p>
          <a:p>
            <a:pPr algn="l">
              <a:buFont typeface="Arial" panose="020B0604020202020204" pitchFamily="34" charset="0"/>
              <a:buChar char="•"/>
            </a:pPr>
            <a:r>
              <a:rPr lang="en-US" b="0" i="0" dirty="0">
                <a:solidFill>
                  <a:srgbClr val="000000"/>
                </a:solidFill>
                <a:effectLst/>
                <a:latin typeface="Avenir Book" panose="02000503020000020003" pitchFamily="2" charset="0"/>
              </a:rPr>
              <a:t>Chronic liver disease and cirrhosis: 56,585</a:t>
            </a:r>
          </a:p>
          <a:p>
            <a:pPr algn="l">
              <a:buFont typeface="Arial" panose="020B0604020202020204" pitchFamily="34" charset="0"/>
              <a:buChar char="•"/>
            </a:pPr>
            <a:r>
              <a:rPr lang="en-US" b="0" i="0" dirty="0">
                <a:solidFill>
                  <a:srgbClr val="000000"/>
                </a:solidFill>
                <a:effectLst/>
                <a:latin typeface="Avenir Book" panose="02000503020000020003" pitchFamily="2" charset="0"/>
              </a:rPr>
              <a:t>Nephritis, nephrotic syndrome, and nephrosis: 54,358</a:t>
            </a:r>
          </a:p>
          <a:p>
            <a:endParaRPr lang="en-US" dirty="0">
              <a:latin typeface="Avenir Book" panose="02000503020000020003" pitchFamily="2" charset="0"/>
            </a:endParaRPr>
          </a:p>
        </p:txBody>
      </p:sp>
      <p:sp>
        <p:nvSpPr>
          <p:cNvPr id="3" name="Title 2">
            <a:extLst>
              <a:ext uri="{FF2B5EF4-FFF2-40B4-BE49-F238E27FC236}">
                <a16:creationId xmlns:a16="http://schemas.microsoft.com/office/drawing/2014/main" id="{693941A6-2F79-488A-BC53-59906676FEA3}"/>
              </a:ext>
            </a:extLst>
          </p:cNvPr>
          <p:cNvSpPr>
            <a:spLocks noGrp="1"/>
          </p:cNvSpPr>
          <p:nvPr>
            <p:ph type="title"/>
          </p:nvPr>
        </p:nvSpPr>
        <p:spPr/>
        <p:txBody>
          <a:bodyPr>
            <a:noAutofit/>
          </a:bodyPr>
          <a:lstStyle/>
          <a:p>
            <a:pPr algn="ctr"/>
            <a:r>
              <a:rPr lang="en-US" b="1" dirty="0">
                <a:latin typeface="Avenir Book" panose="02000503020000020003" pitchFamily="2" charset="0"/>
              </a:rPr>
              <a:t>leading causes OF DEATH</a:t>
            </a:r>
          </a:p>
        </p:txBody>
      </p:sp>
    </p:spTree>
    <p:extLst>
      <p:ext uri="{BB962C8B-B14F-4D97-AF65-F5344CB8AC3E}">
        <p14:creationId xmlns:p14="http://schemas.microsoft.com/office/powerpoint/2010/main" val="547064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6217C9-0918-4B7D-9675-B43A8E470E48}"/>
              </a:ext>
            </a:extLst>
          </p:cNvPr>
          <p:cNvSpPr>
            <a:spLocks noGrp="1"/>
          </p:cNvSpPr>
          <p:nvPr>
            <p:ph idx="1"/>
          </p:nvPr>
        </p:nvSpPr>
        <p:spPr>
          <a:xfrm>
            <a:off x="2218597" y="2123037"/>
            <a:ext cx="7729728" cy="3699694"/>
          </a:xfrm>
        </p:spPr>
        <p:txBody>
          <a:bodyPr>
            <a:normAutofit/>
          </a:bodyPr>
          <a:lstStyle/>
          <a:p>
            <a:pPr marL="0" lvl="0" indent="0" algn="ctr">
              <a:buNone/>
            </a:pPr>
            <a:r>
              <a:rPr lang="en-US" sz="2000" b="1" dirty="0">
                <a:latin typeface="Avenir Book" panose="02000503020000020003" pitchFamily="2" charset="0"/>
              </a:rPr>
              <a:t>Reflection on Death</a:t>
            </a:r>
          </a:p>
          <a:p>
            <a:pPr lvl="0"/>
            <a:endParaRPr lang="en-US" dirty="0">
              <a:latin typeface="Avenir Book" panose="02000503020000020003" pitchFamily="2" charset="0"/>
            </a:endParaRPr>
          </a:p>
          <a:p>
            <a:pPr lvl="1"/>
            <a:r>
              <a:rPr lang="en-US" sz="1800" b="1" dirty="0">
                <a:latin typeface="Avenir Book" panose="02000503020000020003" pitchFamily="2" charset="0"/>
              </a:rPr>
              <a:t>Everyone’s vision is unique and different</a:t>
            </a:r>
          </a:p>
          <a:p>
            <a:pPr lvl="1"/>
            <a:r>
              <a:rPr lang="en-US" sz="1800" b="1" dirty="0">
                <a:latin typeface="Avenir Book" panose="02000503020000020003" pitchFamily="2" charset="0"/>
              </a:rPr>
              <a:t>Everyone’s idea of a “good death” is different</a:t>
            </a:r>
          </a:p>
          <a:p>
            <a:pPr lvl="1"/>
            <a:r>
              <a:rPr lang="en-US" sz="1800" b="1" dirty="0">
                <a:latin typeface="Avenir Book" panose="02000503020000020003" pitchFamily="2" charset="0"/>
              </a:rPr>
              <a:t>As companions we CAN honor the wishes of those dying</a:t>
            </a:r>
          </a:p>
          <a:p>
            <a:pPr lvl="1"/>
            <a:r>
              <a:rPr lang="en-US" sz="1800" b="1" dirty="0">
                <a:latin typeface="Avenir Book" panose="02000503020000020003" pitchFamily="2" charset="0"/>
              </a:rPr>
              <a:t>A little knowledge and planning can go a long way</a:t>
            </a:r>
          </a:p>
          <a:p>
            <a:pPr lvl="1"/>
            <a:r>
              <a:rPr lang="en-US" sz="1800" b="1" dirty="0">
                <a:latin typeface="Avenir Book" panose="02000503020000020003" pitchFamily="2" charset="0"/>
              </a:rPr>
              <a:t>Conversations with loved ones about end-of-life wishes increase the chances that your wishes will be honored</a:t>
            </a:r>
          </a:p>
          <a:p>
            <a:endParaRPr lang="en-US" sz="1200" i="1" dirty="0"/>
          </a:p>
        </p:txBody>
      </p:sp>
      <p:sp>
        <p:nvSpPr>
          <p:cNvPr id="3" name="Title 2">
            <a:extLst>
              <a:ext uri="{FF2B5EF4-FFF2-40B4-BE49-F238E27FC236}">
                <a16:creationId xmlns:a16="http://schemas.microsoft.com/office/drawing/2014/main" id="{135FFB34-7945-4B24-8AE9-7FFA10D173C5}"/>
              </a:ext>
            </a:extLst>
          </p:cNvPr>
          <p:cNvSpPr>
            <a:spLocks noGrp="1"/>
          </p:cNvSpPr>
          <p:nvPr>
            <p:ph type="title"/>
          </p:nvPr>
        </p:nvSpPr>
        <p:spPr>
          <a:xfrm>
            <a:off x="1968661" y="283580"/>
            <a:ext cx="8229600" cy="1219200"/>
          </a:xfrm>
        </p:spPr>
        <p:txBody>
          <a:bodyPr>
            <a:normAutofit/>
          </a:bodyPr>
          <a:lstStyle/>
          <a:p>
            <a:pPr algn="ctr"/>
            <a:r>
              <a:rPr lang="en-US" sz="2000" i="1" dirty="0">
                <a:solidFill>
                  <a:schemeClr val="tx1"/>
                </a:solidFill>
                <a:latin typeface="Avenir Book" panose="02000503020000020003" pitchFamily="2" charset="0"/>
              </a:rPr>
              <a:t>“No one here gets out alive.”- Jim Morrison</a:t>
            </a:r>
            <a:br>
              <a:rPr lang="en-US" sz="2000" dirty="0">
                <a:latin typeface="Avenir Book" panose="02000503020000020003" pitchFamily="2" charset="0"/>
              </a:rPr>
            </a:br>
            <a:endParaRPr lang="en-US" sz="2000" b="1" dirty="0">
              <a:latin typeface="Avenir Book" panose="02000503020000020003" pitchFamily="2" charset="0"/>
            </a:endParaRPr>
          </a:p>
        </p:txBody>
      </p:sp>
    </p:spTree>
    <p:extLst>
      <p:ext uri="{BB962C8B-B14F-4D97-AF65-F5344CB8AC3E}">
        <p14:creationId xmlns:p14="http://schemas.microsoft.com/office/powerpoint/2010/main" val="149742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a:extLst>
              <a:ext uri="{FF2B5EF4-FFF2-40B4-BE49-F238E27FC236}">
                <a16:creationId xmlns:a16="http://schemas.microsoft.com/office/drawing/2014/main" id="{40BE1761-5737-402D-8370-30762E0C486B}"/>
              </a:ext>
            </a:extLst>
          </p:cNvPr>
          <p:cNvSpPr>
            <a:spLocks noGrp="1" noChangeArrowheads="1"/>
          </p:cNvSpPr>
          <p:nvPr>
            <p:ph type="title"/>
          </p:nvPr>
        </p:nvSpPr>
        <p:spPr/>
        <p:txBody>
          <a:bodyPr>
            <a:normAutofit/>
          </a:bodyPr>
          <a:lstStyle/>
          <a:p>
            <a:pPr algn="ctr"/>
            <a:r>
              <a:rPr lang="en-US" altLang="en-US" dirty="0">
                <a:latin typeface="Avenir Book" panose="02000503020000020003" pitchFamily="2" charset="0"/>
              </a:rPr>
              <a:t>Cancer Trajectory </a:t>
            </a:r>
          </a:p>
        </p:txBody>
      </p:sp>
      <p:pic>
        <p:nvPicPr>
          <p:cNvPr id="279555" name="Picture 3">
            <a:extLst>
              <a:ext uri="{FF2B5EF4-FFF2-40B4-BE49-F238E27FC236}">
                <a16:creationId xmlns:a16="http://schemas.microsoft.com/office/drawing/2014/main" id="{08BE7F63-195A-4E5B-89FD-BB055F6BDA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rot="16260000">
            <a:off x="4708922" y="1182769"/>
            <a:ext cx="2774156" cy="5543550"/>
          </a:xfrm>
          <a:noFill/>
          <a:ln/>
        </p:spPr>
      </p:pic>
    </p:spTree>
    <p:extLst>
      <p:ext uri="{BB962C8B-B14F-4D97-AF65-F5344CB8AC3E}">
        <p14:creationId xmlns:p14="http://schemas.microsoft.com/office/powerpoint/2010/main" val="5952626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a:extLst>
              <a:ext uri="{FF2B5EF4-FFF2-40B4-BE49-F238E27FC236}">
                <a16:creationId xmlns:a16="http://schemas.microsoft.com/office/drawing/2014/main" id="{08B4A632-C7B3-4F2C-BB9A-A680184A23B4}"/>
              </a:ext>
            </a:extLst>
          </p:cNvPr>
          <p:cNvSpPr>
            <a:spLocks noGrp="1" noChangeArrowheads="1"/>
          </p:cNvSpPr>
          <p:nvPr>
            <p:ph type="title"/>
          </p:nvPr>
        </p:nvSpPr>
        <p:spPr>
          <a:xfrm>
            <a:off x="2133600" y="914400"/>
            <a:ext cx="7543800" cy="592382"/>
          </a:xfrm>
        </p:spPr>
        <p:txBody>
          <a:bodyPr>
            <a:normAutofit fontScale="90000"/>
          </a:bodyPr>
          <a:lstStyle/>
          <a:p>
            <a:pPr algn="ctr"/>
            <a:r>
              <a:rPr lang="en-US" altLang="en-US" sz="3000" dirty="0">
                <a:latin typeface="Avenir Book" panose="02000503020000020003" pitchFamily="2" charset="0"/>
              </a:rPr>
              <a:t>Organ Failure Trajectory</a:t>
            </a:r>
          </a:p>
        </p:txBody>
      </p:sp>
      <p:pic>
        <p:nvPicPr>
          <p:cNvPr id="280579" name="Picture 3">
            <a:extLst>
              <a:ext uri="{FF2B5EF4-FFF2-40B4-BE49-F238E27FC236}">
                <a16:creationId xmlns:a16="http://schemas.microsoft.com/office/drawing/2014/main" id="{9F1EBA36-B92B-43AA-B292-0F7FCEA70D8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rot="10800000">
            <a:off x="3085037" y="2189984"/>
            <a:ext cx="5200650" cy="3394472"/>
          </a:xfrm>
          <a:noFill/>
          <a:ln/>
        </p:spPr>
      </p:pic>
    </p:spTree>
    <p:extLst>
      <p:ext uri="{BB962C8B-B14F-4D97-AF65-F5344CB8AC3E}">
        <p14:creationId xmlns:p14="http://schemas.microsoft.com/office/powerpoint/2010/main" val="52131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E1081D-3C27-45A8-8BC7-9CB8AF35C499}"/>
              </a:ext>
            </a:extLst>
          </p:cNvPr>
          <p:cNvSpPr>
            <a:spLocks noGrp="1"/>
          </p:cNvSpPr>
          <p:nvPr>
            <p:ph idx="1"/>
          </p:nvPr>
        </p:nvSpPr>
        <p:spPr/>
        <p:txBody>
          <a:bodyPr/>
          <a:lstStyle/>
          <a:p>
            <a:endParaRPr lang="en-US"/>
          </a:p>
        </p:txBody>
      </p:sp>
      <p:pic>
        <p:nvPicPr>
          <p:cNvPr id="4" name="Picture 3" descr="C:\Users\Jay\Desktop\terminal illness, organ failure, sudden death, frailty.jpg">
            <a:extLst>
              <a:ext uri="{FF2B5EF4-FFF2-40B4-BE49-F238E27FC236}">
                <a16:creationId xmlns:a16="http://schemas.microsoft.com/office/drawing/2014/main" id="{57FBED83-9E91-4AC3-B513-E18BBC00DD0C}"/>
              </a:ext>
            </a:extLst>
          </p:cNvPr>
          <p:cNvPicPr>
            <a:picLocks noChangeAspect="1" noChangeArrowheads="1"/>
          </p:cNvPicPr>
          <p:nvPr/>
        </p:nvPicPr>
        <p:blipFill>
          <a:blip r:embed="rId2" cstate="print"/>
          <a:srcRect/>
          <a:stretch>
            <a:fillRect/>
          </a:stretch>
        </p:blipFill>
        <p:spPr bwMode="auto">
          <a:xfrm>
            <a:off x="3385587" y="1110720"/>
            <a:ext cx="5420826" cy="4251960"/>
          </a:xfrm>
          <a:prstGeom prst="rect">
            <a:avLst/>
          </a:prstGeom>
          <a:noFill/>
        </p:spPr>
      </p:pic>
    </p:spTree>
    <p:extLst>
      <p:ext uri="{BB962C8B-B14F-4D97-AF65-F5344CB8AC3E}">
        <p14:creationId xmlns:p14="http://schemas.microsoft.com/office/powerpoint/2010/main" val="9658019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FE5B7-DCD6-422F-86FE-F6AE386746D9}"/>
              </a:ext>
            </a:extLst>
          </p:cNvPr>
          <p:cNvSpPr>
            <a:spLocks noGrp="1"/>
          </p:cNvSpPr>
          <p:nvPr>
            <p:ph type="title"/>
          </p:nvPr>
        </p:nvSpPr>
        <p:spPr/>
        <p:txBody>
          <a:bodyPr>
            <a:normAutofit/>
          </a:bodyPr>
          <a:lstStyle/>
          <a:p>
            <a:r>
              <a:rPr lang="en-US" sz="2000" b="1" dirty="0">
                <a:latin typeface="Avenir Book" panose="02000503020000020003" pitchFamily="2" charset="0"/>
              </a:rPr>
              <a:t>Death is NOT always miserable and painful</a:t>
            </a:r>
          </a:p>
        </p:txBody>
      </p:sp>
      <p:sp>
        <p:nvSpPr>
          <p:cNvPr id="3" name="Content Placeholder 2">
            <a:extLst>
              <a:ext uri="{FF2B5EF4-FFF2-40B4-BE49-F238E27FC236}">
                <a16:creationId xmlns:a16="http://schemas.microsoft.com/office/drawing/2014/main" id="{6BD3FFA1-7731-45D2-8A15-0BA699593CFE}"/>
              </a:ext>
            </a:extLst>
          </p:cNvPr>
          <p:cNvSpPr>
            <a:spLocks noGrp="1"/>
          </p:cNvSpPr>
          <p:nvPr>
            <p:ph idx="1"/>
          </p:nvPr>
        </p:nvSpPr>
        <p:spPr>
          <a:xfrm>
            <a:off x="2231136" y="2480881"/>
            <a:ext cx="7729728" cy="3101983"/>
          </a:xfrm>
        </p:spPr>
        <p:txBody>
          <a:bodyPr>
            <a:normAutofit fontScale="92500" lnSpcReduction="20000"/>
          </a:bodyPr>
          <a:lstStyle/>
          <a:p>
            <a:endParaRPr lang="en-US" dirty="0">
              <a:latin typeface="Avenir Book" panose="02000503020000020003" pitchFamily="2" charset="0"/>
            </a:endParaRPr>
          </a:p>
          <a:p>
            <a:r>
              <a:rPr lang="en-US" dirty="0">
                <a:latin typeface="Avenir Book" panose="02000503020000020003" pitchFamily="2" charset="0"/>
              </a:rPr>
              <a:t>Natural death is not inherently painful.</a:t>
            </a:r>
          </a:p>
          <a:p>
            <a:pPr lvl="1"/>
            <a:r>
              <a:rPr lang="en-US" sz="1800" dirty="0">
                <a:latin typeface="Avenir Book" panose="02000503020000020003" pitchFamily="2" charset="0"/>
              </a:rPr>
              <a:t>At times pain can be severe, depending on the disease process</a:t>
            </a:r>
          </a:p>
          <a:p>
            <a:pPr lvl="1"/>
            <a:r>
              <a:rPr lang="en-US" sz="1800" dirty="0">
                <a:latin typeface="Avenir Book" panose="02000503020000020003" pitchFamily="2" charset="0"/>
              </a:rPr>
              <a:t>With good hospice and palliative care, symptoms are often well managed</a:t>
            </a:r>
          </a:p>
          <a:p>
            <a:pPr lvl="1"/>
            <a:r>
              <a:rPr lang="en-US" sz="1800" dirty="0">
                <a:latin typeface="Avenir Book" panose="02000503020000020003" pitchFamily="2" charset="0"/>
              </a:rPr>
              <a:t>Death often occurs by dehydration. People naturally stop eating and drinking in the dying process.</a:t>
            </a:r>
          </a:p>
          <a:p>
            <a:pPr lvl="1"/>
            <a:r>
              <a:rPr lang="en-US" sz="1800" dirty="0">
                <a:latin typeface="Avenir Book" panose="02000503020000020003" pitchFamily="2" charset="0"/>
              </a:rPr>
              <a:t>Many diseases lead to anorexia and cachexia, can be distressing to family members</a:t>
            </a:r>
          </a:p>
          <a:p>
            <a:pPr lvl="1"/>
            <a:r>
              <a:rPr lang="en-US" sz="1800" dirty="0">
                <a:latin typeface="Avenir Book" panose="02000503020000020003" pitchFamily="2" charset="0"/>
              </a:rPr>
              <a:t>Food and water are not withheld from someone who is dying</a:t>
            </a:r>
          </a:p>
          <a:p>
            <a:pPr lvl="2"/>
            <a:endParaRPr lang="en-US" dirty="0"/>
          </a:p>
          <a:p>
            <a:pPr lvl="1"/>
            <a:endParaRPr lang="en-US" dirty="0"/>
          </a:p>
          <a:p>
            <a:pPr lvl="1"/>
            <a:endParaRPr lang="en-US" dirty="0"/>
          </a:p>
        </p:txBody>
      </p:sp>
    </p:spTree>
    <p:extLst>
      <p:ext uri="{BB962C8B-B14F-4D97-AF65-F5344CB8AC3E}">
        <p14:creationId xmlns:p14="http://schemas.microsoft.com/office/powerpoint/2010/main" val="347960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31136" y="2266569"/>
            <a:ext cx="7729728" cy="4091369"/>
          </a:xfrm>
        </p:spPr>
        <p:txBody>
          <a:bodyPr>
            <a:normAutofit/>
          </a:bodyPr>
          <a:lstStyle/>
          <a:p>
            <a:pPr marL="0" indent="0">
              <a:buNone/>
            </a:pPr>
            <a:endParaRPr lang="en-US" dirty="0"/>
          </a:p>
          <a:p>
            <a:r>
              <a:rPr lang="en-US" sz="1600" dirty="0">
                <a:latin typeface="Avenir Book" panose="02000503020000020003" pitchFamily="2" charset="0"/>
              </a:rPr>
              <a:t>Medications play large role in management of pain and other physical ailments.</a:t>
            </a:r>
          </a:p>
          <a:p>
            <a:r>
              <a:rPr lang="en-US" sz="1600" dirty="0">
                <a:latin typeface="Avenir Book" panose="02000503020000020003" pitchFamily="2" charset="0"/>
              </a:rPr>
              <a:t>Common Symptoms at the End of Life:</a:t>
            </a:r>
          </a:p>
          <a:p>
            <a:pPr lvl="1"/>
            <a:r>
              <a:rPr lang="en-US" dirty="0">
                <a:latin typeface="Avenir Book" panose="02000503020000020003" pitchFamily="2" charset="0"/>
              </a:rPr>
              <a:t>Pain</a:t>
            </a:r>
          </a:p>
          <a:p>
            <a:pPr lvl="1"/>
            <a:r>
              <a:rPr lang="en-US" dirty="0">
                <a:latin typeface="Avenir Book" panose="02000503020000020003" pitchFamily="2" charset="0"/>
              </a:rPr>
              <a:t>Dyspnea</a:t>
            </a:r>
          </a:p>
          <a:p>
            <a:pPr lvl="1"/>
            <a:r>
              <a:rPr lang="en-US" dirty="0">
                <a:latin typeface="Avenir Book" panose="02000503020000020003" pitchFamily="2" charset="0"/>
              </a:rPr>
              <a:t>Nausea</a:t>
            </a:r>
          </a:p>
          <a:p>
            <a:pPr lvl="1"/>
            <a:r>
              <a:rPr lang="en-US" dirty="0">
                <a:latin typeface="Avenir Book" panose="02000503020000020003" pitchFamily="2" charset="0"/>
              </a:rPr>
              <a:t>Delirium</a:t>
            </a:r>
          </a:p>
          <a:p>
            <a:pPr lvl="1"/>
            <a:r>
              <a:rPr lang="en-US" dirty="0">
                <a:latin typeface="Avenir Book" panose="02000503020000020003" pitchFamily="2" charset="0"/>
              </a:rPr>
              <a:t>Secretions</a:t>
            </a:r>
          </a:p>
          <a:p>
            <a:pPr marL="228600" lvl="1" indent="0">
              <a:buNone/>
            </a:pPr>
            <a:r>
              <a:rPr lang="en-US" dirty="0">
                <a:latin typeface="Avenir Book" panose="02000503020000020003" pitchFamily="2" charset="0"/>
              </a:rPr>
              <a:t>Existential Distress</a:t>
            </a:r>
          </a:p>
          <a:p>
            <a:pPr marL="228600" lvl="1" indent="0">
              <a:buNone/>
            </a:pPr>
            <a:r>
              <a:rPr lang="en-US" dirty="0">
                <a:latin typeface="Avenir Book" panose="02000503020000020003" pitchFamily="2" charset="0"/>
              </a:rPr>
              <a:t>     Psychedelics</a:t>
            </a:r>
          </a:p>
        </p:txBody>
      </p:sp>
      <p:sp>
        <p:nvSpPr>
          <p:cNvPr id="3" name="Title 2"/>
          <p:cNvSpPr>
            <a:spLocks noGrp="1"/>
          </p:cNvSpPr>
          <p:nvPr>
            <p:ph type="title"/>
          </p:nvPr>
        </p:nvSpPr>
        <p:spPr>
          <a:xfrm>
            <a:off x="2231136" y="750380"/>
            <a:ext cx="7729728" cy="1188720"/>
          </a:xfrm>
        </p:spPr>
        <p:txBody>
          <a:bodyPr>
            <a:normAutofit/>
          </a:bodyPr>
          <a:lstStyle/>
          <a:p>
            <a:pPr algn="ctr"/>
            <a:r>
              <a:rPr lang="en-US" dirty="0"/>
              <a:t>Role of medications in HPM</a:t>
            </a:r>
          </a:p>
        </p:txBody>
      </p:sp>
    </p:spTree>
    <p:extLst>
      <p:ext uri="{BB962C8B-B14F-4D97-AF65-F5344CB8AC3E}">
        <p14:creationId xmlns:p14="http://schemas.microsoft.com/office/powerpoint/2010/main" val="30589110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1F9F2-BB98-4B8E-839A-BD735C5A6427}"/>
              </a:ext>
            </a:extLst>
          </p:cNvPr>
          <p:cNvSpPr>
            <a:spLocks noGrp="1"/>
          </p:cNvSpPr>
          <p:nvPr>
            <p:ph type="title"/>
          </p:nvPr>
        </p:nvSpPr>
        <p:spPr>
          <a:xfrm>
            <a:off x="1981200" y="152400"/>
            <a:ext cx="8229600" cy="1219200"/>
          </a:xfrm>
        </p:spPr>
        <p:txBody>
          <a:bodyPr>
            <a:normAutofit/>
          </a:bodyPr>
          <a:lstStyle/>
          <a:p>
            <a:r>
              <a:rPr lang="en-US" sz="2500" dirty="0">
                <a:latin typeface="Avenir Book" panose="02000503020000020003" pitchFamily="2" charset="0"/>
              </a:rPr>
              <a:t>Hospice does not ”kill” people with morphine</a:t>
            </a:r>
          </a:p>
        </p:txBody>
      </p:sp>
      <p:sp>
        <p:nvSpPr>
          <p:cNvPr id="3" name="Content Placeholder 2">
            <a:extLst>
              <a:ext uri="{FF2B5EF4-FFF2-40B4-BE49-F238E27FC236}">
                <a16:creationId xmlns:a16="http://schemas.microsoft.com/office/drawing/2014/main" id="{1060CDE3-F508-4522-B4E2-81FCA1AB0E05}"/>
              </a:ext>
            </a:extLst>
          </p:cNvPr>
          <p:cNvSpPr>
            <a:spLocks noGrp="1"/>
          </p:cNvSpPr>
          <p:nvPr>
            <p:ph idx="1"/>
          </p:nvPr>
        </p:nvSpPr>
        <p:spPr>
          <a:xfrm>
            <a:off x="1981200" y="1524000"/>
            <a:ext cx="8229600" cy="4572000"/>
          </a:xfrm>
        </p:spPr>
        <p:txBody>
          <a:bodyPr>
            <a:normAutofit/>
          </a:bodyPr>
          <a:lstStyle/>
          <a:p>
            <a:endParaRPr lang="en-US" sz="2000" dirty="0">
              <a:latin typeface="Avenir Book" panose="02000503020000020003" pitchFamily="2" charset="0"/>
            </a:endParaRPr>
          </a:p>
          <a:p>
            <a:r>
              <a:rPr lang="en-US" sz="2000" dirty="0">
                <a:latin typeface="Avenir Book" panose="02000503020000020003" pitchFamily="2" charset="0"/>
              </a:rPr>
              <a:t>Using morphine to hasten death would be euthanasia which is illegal in the US.</a:t>
            </a:r>
          </a:p>
          <a:p>
            <a:pPr lvl="1"/>
            <a:r>
              <a:rPr lang="en-US" sz="2000" dirty="0">
                <a:latin typeface="Avenir Book" panose="02000503020000020003" pitchFamily="2" charset="0"/>
              </a:rPr>
              <a:t>Morphine titrated slowly for management of pain and shortness of breath has not been shown to hasten death.</a:t>
            </a:r>
          </a:p>
          <a:p>
            <a:pPr lvl="1"/>
            <a:r>
              <a:rPr lang="en-US" sz="2000" dirty="0">
                <a:latin typeface="Avenir Book" panose="02000503020000020003" pitchFamily="2" charset="0"/>
              </a:rPr>
              <a:t>Hospice does not kill people. It allows death to occur in its normal, natural time frame in a humane way.</a:t>
            </a:r>
          </a:p>
          <a:p>
            <a:pPr lvl="1"/>
            <a:r>
              <a:rPr lang="en-US" sz="2000" dirty="0">
                <a:latin typeface="Avenir Book" panose="02000503020000020003" pitchFamily="2" charset="0"/>
              </a:rPr>
              <a:t>There are other medications used in Hospice for symptom management.</a:t>
            </a:r>
          </a:p>
          <a:p>
            <a:pPr lvl="1"/>
            <a:endParaRPr lang="en-US" dirty="0"/>
          </a:p>
          <a:p>
            <a:pPr lvl="1"/>
            <a:endParaRPr lang="en-US" dirty="0"/>
          </a:p>
        </p:txBody>
      </p:sp>
    </p:spTree>
    <p:extLst>
      <p:ext uri="{BB962C8B-B14F-4D97-AF65-F5344CB8AC3E}">
        <p14:creationId xmlns:p14="http://schemas.microsoft.com/office/powerpoint/2010/main" val="132191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Content Placeholder 1"/>
          <p:cNvSpPr>
            <a:spLocks noGrp="1"/>
          </p:cNvSpPr>
          <p:nvPr>
            <p:ph idx="1"/>
          </p:nvPr>
        </p:nvSpPr>
        <p:spPr>
          <a:xfrm>
            <a:off x="1981200" y="1676400"/>
            <a:ext cx="8229600" cy="4572000"/>
          </a:xfrm>
        </p:spPr>
        <p:txBody>
          <a:bodyPr/>
          <a:lstStyle/>
          <a:p>
            <a:pPr eaLnBrk="1" hangingPunct="1"/>
            <a:r>
              <a:rPr lang="en-US" dirty="0">
                <a:latin typeface="Avenir Book" panose="02000503020000020003" pitchFamily="2" charset="0"/>
              </a:rPr>
              <a:t>Ready to die</a:t>
            </a:r>
          </a:p>
          <a:p>
            <a:pPr eaLnBrk="1" hangingPunct="1"/>
            <a:r>
              <a:rPr lang="en-US" dirty="0">
                <a:latin typeface="Avenir Book" panose="02000503020000020003" pitchFamily="2" charset="0"/>
              </a:rPr>
              <a:t>Poor quality of life </a:t>
            </a:r>
          </a:p>
          <a:p>
            <a:pPr eaLnBrk="1" hangingPunct="1"/>
            <a:r>
              <a:rPr lang="en-US" dirty="0">
                <a:latin typeface="Avenir Book" panose="02000503020000020003" pitchFamily="2" charset="0"/>
              </a:rPr>
              <a:t>Loss of independence</a:t>
            </a:r>
          </a:p>
          <a:p>
            <a:pPr eaLnBrk="1" hangingPunct="1"/>
            <a:r>
              <a:rPr lang="en-US" dirty="0">
                <a:latin typeface="Avenir Book" panose="02000503020000020003" pitchFamily="2" charset="0"/>
              </a:rPr>
              <a:t>Loss of dignity</a:t>
            </a:r>
          </a:p>
          <a:p>
            <a:pPr eaLnBrk="1" hangingPunct="1"/>
            <a:r>
              <a:rPr lang="en-US" dirty="0">
                <a:latin typeface="Avenir Book" panose="02000503020000020003" pitchFamily="2" charset="0"/>
              </a:rPr>
              <a:t>Continued existence viewed as pointless</a:t>
            </a:r>
          </a:p>
          <a:p>
            <a:pPr eaLnBrk="1" hangingPunct="1"/>
            <a:r>
              <a:rPr lang="en-US" dirty="0">
                <a:latin typeface="Avenir Book" panose="02000503020000020003" pitchFamily="2" charset="0"/>
              </a:rPr>
              <a:t>Desire to control circumstances of death</a:t>
            </a:r>
          </a:p>
          <a:p>
            <a:pPr eaLnBrk="1" hangingPunct="1"/>
            <a:r>
              <a:rPr lang="en-US" dirty="0">
                <a:latin typeface="Avenir Book" panose="02000503020000020003" pitchFamily="2" charset="0"/>
              </a:rPr>
              <a:t>Perception of self as burden to others</a:t>
            </a:r>
          </a:p>
          <a:p>
            <a:pPr eaLnBrk="1" hangingPunct="1"/>
            <a:r>
              <a:rPr lang="en-US" dirty="0">
                <a:latin typeface="Avenir Book" panose="02000503020000020003" pitchFamily="2" charset="0"/>
              </a:rPr>
              <a:t>Inability to care for self</a:t>
            </a:r>
          </a:p>
        </p:txBody>
      </p:sp>
      <p:sp>
        <p:nvSpPr>
          <p:cNvPr id="3" name="Title 2"/>
          <p:cNvSpPr>
            <a:spLocks noGrp="1"/>
          </p:cNvSpPr>
          <p:nvPr>
            <p:ph type="title"/>
          </p:nvPr>
        </p:nvSpPr>
        <p:spPr>
          <a:xfrm>
            <a:off x="2231136" y="323850"/>
            <a:ext cx="7729728" cy="1188720"/>
          </a:xfrm>
        </p:spPr>
        <p:txBody>
          <a:bodyPr>
            <a:normAutofit/>
          </a:bodyPr>
          <a:lstStyle/>
          <a:p>
            <a:pPr algn="ctr" eaLnBrk="1" hangingPunct="1">
              <a:defRPr/>
            </a:pPr>
            <a:r>
              <a:rPr sz="2500" dirty="0">
                <a:latin typeface="Avenir Book" panose="02000503020000020003" pitchFamily="2" charset="0"/>
              </a:rPr>
              <a:t>Why would an individual want to hasten death?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817"/>
                                        </p:tgtEl>
                                        <p:attrNameLst>
                                          <p:attrName>style.visibility</p:attrName>
                                        </p:attrNameLst>
                                      </p:cBhvr>
                                      <p:to>
                                        <p:strVal val="visible"/>
                                      </p:to>
                                    </p:set>
                                    <p:animEffect transition="in" filter="blinds(horizontal)">
                                      <p:cBhvr>
                                        <p:cTn id="7" dur="500"/>
                                        <p:tgtEl>
                                          <p:spTgt spid="348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481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481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4817">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4817">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4817">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4817">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4817">
                                            <p:txEl>
                                              <p:pRg st="6" end="6"/>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481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966913"/>
            <a:ext cx="8229600" cy="4572000"/>
          </a:xfrm>
        </p:spPr>
        <p:txBody>
          <a:bodyPr/>
          <a:lstStyle/>
          <a:p>
            <a:pPr eaLnBrk="1" hangingPunct="1">
              <a:defRPr/>
            </a:pPr>
            <a:r>
              <a:rPr lang="en-US" dirty="0">
                <a:latin typeface="Avenir Book" panose="02000503020000020003" pitchFamily="2" charset="0"/>
              </a:rPr>
              <a:t>Extreme physical suffering</a:t>
            </a:r>
          </a:p>
          <a:p>
            <a:pPr eaLnBrk="1" hangingPunct="1">
              <a:defRPr/>
            </a:pPr>
            <a:r>
              <a:rPr lang="en-US" dirty="0">
                <a:latin typeface="Avenir Book" panose="02000503020000020003" pitchFamily="2" charset="0"/>
              </a:rPr>
              <a:t>Fatigue</a:t>
            </a:r>
          </a:p>
          <a:p>
            <a:pPr eaLnBrk="1" hangingPunct="1">
              <a:defRPr/>
            </a:pPr>
            <a:r>
              <a:rPr lang="en-US" dirty="0">
                <a:latin typeface="Avenir Book" panose="02000503020000020003" pitchFamily="2" charset="0"/>
              </a:rPr>
              <a:t>Inability to engage pleasurable activities</a:t>
            </a:r>
          </a:p>
          <a:p>
            <a:pPr eaLnBrk="1" hangingPunct="1">
              <a:defRPr/>
            </a:pPr>
            <a:r>
              <a:rPr lang="en-US" dirty="0">
                <a:latin typeface="Avenir Book" panose="02000503020000020003" pitchFamily="2" charset="0"/>
              </a:rPr>
              <a:t>Pain </a:t>
            </a:r>
          </a:p>
          <a:p>
            <a:pPr eaLnBrk="1" hangingPunct="1">
              <a:defRPr/>
            </a:pPr>
            <a:r>
              <a:rPr lang="en-US" dirty="0">
                <a:latin typeface="Avenir Book" panose="02000503020000020003" pitchFamily="2" charset="0"/>
              </a:rPr>
              <a:t>Loss of bowel and bladder function</a:t>
            </a:r>
          </a:p>
          <a:p>
            <a:pPr eaLnBrk="1" hangingPunct="1">
              <a:defRPr/>
            </a:pPr>
            <a:r>
              <a:rPr lang="en-US" dirty="0">
                <a:latin typeface="Avenir Book" panose="02000503020000020003" pitchFamily="2" charset="0"/>
              </a:rPr>
              <a:t>Past experiences with death</a:t>
            </a:r>
          </a:p>
          <a:p>
            <a:pPr eaLnBrk="1" hangingPunct="1">
              <a:defRPr/>
            </a:pPr>
            <a:r>
              <a:rPr lang="en-US" dirty="0">
                <a:latin typeface="Avenir Book" panose="02000503020000020003" pitchFamily="2" charset="0"/>
              </a:rPr>
              <a:t>Depression or other psychiatric disorder</a:t>
            </a:r>
          </a:p>
          <a:p>
            <a:pPr marL="0" indent="0">
              <a:buNone/>
              <a:defRPr/>
            </a:pPr>
            <a:endParaRPr lang="en-US" dirty="0"/>
          </a:p>
          <a:p>
            <a:pPr eaLnBrk="1" hangingPunct="1">
              <a:defRPr/>
            </a:pPr>
            <a:endParaRPr lang="en-US" dirty="0"/>
          </a:p>
          <a:p>
            <a:pPr eaLnBrk="1" hangingPunct="1">
              <a:defRPr/>
            </a:pPr>
            <a:endParaRPr lang="en-US" dirty="0"/>
          </a:p>
        </p:txBody>
      </p:sp>
      <p:sp>
        <p:nvSpPr>
          <p:cNvPr id="3" name="Title 2"/>
          <p:cNvSpPr>
            <a:spLocks noGrp="1"/>
          </p:cNvSpPr>
          <p:nvPr>
            <p:ph type="title"/>
          </p:nvPr>
        </p:nvSpPr>
        <p:spPr>
          <a:xfrm>
            <a:off x="2231136" y="483679"/>
            <a:ext cx="7729728" cy="1188720"/>
          </a:xfrm>
        </p:spPr>
        <p:txBody>
          <a:bodyPr>
            <a:normAutofit/>
          </a:bodyPr>
          <a:lstStyle/>
          <a:p>
            <a:pPr algn="ctr" eaLnBrk="1" hangingPunct="1">
              <a:defRPr/>
            </a:pPr>
            <a:r>
              <a:rPr sz="2500" dirty="0">
                <a:latin typeface="Avenir Book" panose="02000503020000020003" pitchFamily="2" charset="0"/>
              </a:rPr>
              <a:t>Why would an individual want to hasten death?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Content Placeholder 2"/>
          <p:cNvSpPr>
            <a:spLocks noGrp="1"/>
          </p:cNvSpPr>
          <p:nvPr>
            <p:ph idx="1"/>
          </p:nvPr>
        </p:nvSpPr>
        <p:spPr>
          <a:xfrm>
            <a:off x="2231136" y="2280857"/>
            <a:ext cx="7729728" cy="3648456"/>
          </a:xfrm>
        </p:spPr>
        <p:txBody>
          <a:bodyPr>
            <a:normAutofit/>
          </a:bodyPr>
          <a:lstStyle/>
          <a:p>
            <a:pPr marL="0" indent="0">
              <a:buNone/>
              <a:defRPr/>
            </a:pPr>
            <a:endParaRPr lang="en-US" dirty="0">
              <a:latin typeface="Avenir Book" panose="02000503020000020003" pitchFamily="2" charset="0"/>
            </a:endParaRPr>
          </a:p>
          <a:p>
            <a:pPr marL="0" indent="0" eaLnBrk="1" hangingPunct="1">
              <a:buNone/>
              <a:defRPr/>
            </a:pPr>
            <a:r>
              <a:rPr lang="en-US" dirty="0">
                <a:latin typeface="Avenir Book" panose="02000503020000020003" pitchFamily="2" charset="0"/>
              </a:rPr>
              <a:t>Withholding or Withdrawing potentially life sustaining therapy </a:t>
            </a:r>
          </a:p>
          <a:p>
            <a:pPr marL="0" indent="0" eaLnBrk="1" hangingPunct="1">
              <a:buNone/>
              <a:defRPr/>
            </a:pPr>
            <a:r>
              <a:rPr lang="en-US" sz="1800" dirty="0">
                <a:latin typeface="Avenir Book" panose="02000503020000020003" pitchFamily="2" charset="0"/>
              </a:rPr>
              <a:t>	</a:t>
            </a:r>
            <a:r>
              <a:rPr lang="en-US" sz="1600" dirty="0">
                <a:latin typeface="Avenir Book" panose="02000503020000020003" pitchFamily="2" charset="0"/>
              </a:rPr>
              <a:t>(ventilator support, dialysis, insulin, artificial nutrition and hydration)</a:t>
            </a:r>
          </a:p>
          <a:p>
            <a:pPr lvl="1">
              <a:defRPr/>
            </a:pPr>
            <a:endParaRPr lang="en-US" sz="1800" dirty="0">
              <a:latin typeface="Avenir Book" panose="02000503020000020003" pitchFamily="2" charset="0"/>
            </a:endParaRPr>
          </a:p>
          <a:p>
            <a:pPr marL="0" indent="0" eaLnBrk="1" hangingPunct="1">
              <a:buNone/>
              <a:defRPr/>
            </a:pPr>
            <a:r>
              <a:rPr lang="en-US" dirty="0">
                <a:latin typeface="Avenir Book" panose="02000503020000020003" pitchFamily="2" charset="0"/>
              </a:rPr>
              <a:t>Physician-Assisted Death (PAD) or Aid-in-Dying (AID)</a:t>
            </a:r>
          </a:p>
          <a:p>
            <a:pPr marL="0" indent="0" eaLnBrk="1" hangingPunct="1">
              <a:buNone/>
              <a:defRPr/>
            </a:pPr>
            <a:endParaRPr lang="en-US" dirty="0">
              <a:latin typeface="Avenir Book" panose="02000503020000020003" pitchFamily="2" charset="0"/>
            </a:endParaRPr>
          </a:p>
          <a:p>
            <a:pPr marL="0" indent="0" eaLnBrk="1" hangingPunct="1">
              <a:buNone/>
              <a:defRPr/>
            </a:pPr>
            <a:r>
              <a:rPr lang="en-US" dirty="0">
                <a:latin typeface="Avenir Book" panose="02000503020000020003" pitchFamily="2" charset="0"/>
              </a:rPr>
              <a:t>Voluntarily Stopping Eating and Drinking</a:t>
            </a:r>
            <a:endParaRPr lang="en-US" baseline="30000" dirty="0">
              <a:latin typeface="Avenir Book" panose="02000503020000020003" pitchFamily="2" charset="0"/>
            </a:endParaRPr>
          </a:p>
          <a:p>
            <a:pPr eaLnBrk="1" hangingPunct="1">
              <a:defRPr/>
            </a:pPr>
            <a:endParaRPr lang="en-US" sz="2500" baseline="30000" dirty="0"/>
          </a:p>
          <a:p>
            <a:pPr eaLnBrk="1" hangingPunct="1">
              <a:defRPr/>
            </a:pPr>
            <a:endParaRPr lang="en-US" sz="2500" baseline="30000" dirty="0"/>
          </a:p>
          <a:p>
            <a:pPr marL="0" indent="0">
              <a:buNone/>
              <a:defRPr/>
            </a:pPr>
            <a:endParaRPr lang="en-US" sz="1000" baseline="30000" dirty="0"/>
          </a:p>
        </p:txBody>
      </p:sp>
      <p:sp>
        <p:nvSpPr>
          <p:cNvPr id="2" name="Title 1"/>
          <p:cNvSpPr>
            <a:spLocks noGrp="1"/>
          </p:cNvSpPr>
          <p:nvPr>
            <p:ph type="title"/>
          </p:nvPr>
        </p:nvSpPr>
        <p:spPr>
          <a:xfrm>
            <a:off x="2231136" y="571500"/>
            <a:ext cx="7729728" cy="1188720"/>
          </a:xfrm>
        </p:spPr>
        <p:txBody>
          <a:bodyPr>
            <a:normAutofit/>
          </a:bodyPr>
          <a:lstStyle/>
          <a:p>
            <a:pPr>
              <a:defRPr/>
            </a:pPr>
            <a:r>
              <a:rPr lang="en-US" dirty="0">
                <a:latin typeface="Avenir Book" panose="02000503020000020003" pitchFamily="2" charset="0"/>
              </a:rPr>
              <a:t>Life-ending practices in the US</a:t>
            </a:r>
            <a:endParaRPr dirty="0">
              <a:latin typeface="Avenir Book" panose="02000503020000020003" pitchFamily="2"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00263" y="1985963"/>
            <a:ext cx="8215312" cy="4614863"/>
          </a:xfrm>
        </p:spPr>
        <p:txBody>
          <a:bodyPr>
            <a:normAutofit fontScale="62500" lnSpcReduction="20000"/>
          </a:bodyPr>
          <a:lstStyle/>
          <a:p>
            <a:r>
              <a:rPr lang="en-US" sz="3200" dirty="0">
                <a:solidFill>
                  <a:schemeClr val="tx1"/>
                </a:solidFill>
              </a:rPr>
              <a:t>Practiced in 10 states + D.C:</a:t>
            </a:r>
          </a:p>
          <a:p>
            <a:pPr lvl="1"/>
            <a:r>
              <a:rPr lang="en-US" sz="3200" dirty="0">
                <a:solidFill>
                  <a:schemeClr val="tx1"/>
                </a:solidFill>
              </a:rPr>
              <a:t>California</a:t>
            </a:r>
          </a:p>
          <a:p>
            <a:pPr lvl="1"/>
            <a:r>
              <a:rPr lang="en-US" sz="3200" dirty="0">
                <a:solidFill>
                  <a:schemeClr val="tx1"/>
                </a:solidFill>
              </a:rPr>
              <a:t>Colorado</a:t>
            </a:r>
          </a:p>
          <a:p>
            <a:pPr lvl="1"/>
            <a:r>
              <a:rPr lang="en-US" sz="3200" dirty="0">
                <a:solidFill>
                  <a:schemeClr val="tx1"/>
                </a:solidFill>
              </a:rPr>
              <a:t>Hawaii</a:t>
            </a:r>
          </a:p>
          <a:p>
            <a:pPr lvl="1" fontAlgn="base"/>
            <a:r>
              <a:rPr lang="en-US" sz="3200" dirty="0">
                <a:solidFill>
                  <a:schemeClr val="tx1"/>
                </a:solidFill>
              </a:rPr>
              <a:t>Maine</a:t>
            </a:r>
          </a:p>
          <a:p>
            <a:pPr lvl="1" fontAlgn="base"/>
            <a:r>
              <a:rPr lang="en-US" sz="3200" dirty="0">
                <a:solidFill>
                  <a:schemeClr val="tx1"/>
                </a:solidFill>
              </a:rPr>
              <a:t>Montana</a:t>
            </a:r>
          </a:p>
          <a:p>
            <a:pPr lvl="1" fontAlgn="base"/>
            <a:r>
              <a:rPr lang="en-US" sz="3200" dirty="0">
                <a:solidFill>
                  <a:schemeClr val="tx1"/>
                </a:solidFill>
              </a:rPr>
              <a:t>New Jersey</a:t>
            </a:r>
          </a:p>
          <a:p>
            <a:pPr lvl="1" fontAlgn="base"/>
            <a:r>
              <a:rPr lang="en-US" sz="3200" dirty="0">
                <a:solidFill>
                  <a:schemeClr val="tx1"/>
                </a:solidFill>
              </a:rPr>
              <a:t>Oregon</a:t>
            </a:r>
          </a:p>
          <a:p>
            <a:pPr lvl="1" fontAlgn="base"/>
            <a:r>
              <a:rPr lang="en-US" sz="3200" dirty="0">
                <a:solidFill>
                  <a:schemeClr val="tx1"/>
                </a:solidFill>
              </a:rPr>
              <a:t>Vermont</a:t>
            </a:r>
          </a:p>
          <a:p>
            <a:pPr lvl="1" fontAlgn="base"/>
            <a:r>
              <a:rPr lang="en-US" sz="3200" dirty="0">
                <a:solidFill>
                  <a:schemeClr val="tx1"/>
                </a:solidFill>
              </a:rPr>
              <a:t>Washington</a:t>
            </a:r>
          </a:p>
          <a:p>
            <a:pPr lvl="1" fontAlgn="base"/>
            <a:r>
              <a:rPr lang="en-US" sz="3200" dirty="0">
                <a:solidFill>
                  <a:schemeClr val="tx1"/>
                </a:solidFill>
              </a:rPr>
              <a:t>New Mexico</a:t>
            </a:r>
          </a:p>
          <a:p>
            <a:pPr lvl="1" fontAlgn="base"/>
            <a:r>
              <a:rPr lang="en-US" sz="3200" dirty="0">
                <a:solidFill>
                  <a:schemeClr val="tx1"/>
                </a:solidFill>
              </a:rPr>
              <a:t>Washington, D.C</a:t>
            </a:r>
          </a:p>
          <a:p>
            <a:endParaRPr lang="en-US" dirty="0"/>
          </a:p>
          <a:p>
            <a:endParaRPr lang="en-US" dirty="0"/>
          </a:p>
        </p:txBody>
      </p:sp>
      <p:sp>
        <p:nvSpPr>
          <p:cNvPr id="3" name="Title 2"/>
          <p:cNvSpPr>
            <a:spLocks noGrp="1"/>
          </p:cNvSpPr>
          <p:nvPr>
            <p:ph type="title"/>
          </p:nvPr>
        </p:nvSpPr>
        <p:spPr>
          <a:xfrm>
            <a:off x="2231136" y="393192"/>
            <a:ext cx="7729728" cy="1188720"/>
          </a:xfrm>
        </p:spPr>
        <p:txBody>
          <a:bodyPr/>
          <a:lstStyle/>
          <a:p>
            <a:pPr algn="ctr"/>
            <a:r>
              <a:rPr lang="en-US" dirty="0">
                <a:latin typeface="Avenir Book" panose="02000503020000020003" pitchFamily="2" charset="0"/>
              </a:rPr>
              <a:t>Medical Aid-In-Dying</a:t>
            </a:r>
          </a:p>
        </p:txBody>
      </p:sp>
    </p:spTree>
    <p:extLst>
      <p:ext uri="{BB962C8B-B14F-4D97-AF65-F5344CB8AC3E}">
        <p14:creationId xmlns:p14="http://schemas.microsoft.com/office/powerpoint/2010/main" val="2889535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7C27A-5619-A77E-FC0D-316050FD43B7}"/>
              </a:ext>
            </a:extLst>
          </p:cNvPr>
          <p:cNvSpPr>
            <a:spLocks noGrp="1"/>
          </p:cNvSpPr>
          <p:nvPr>
            <p:ph type="title"/>
          </p:nvPr>
        </p:nvSpPr>
        <p:spPr>
          <a:xfrm>
            <a:off x="1066800" y="458177"/>
            <a:ext cx="10058400" cy="971230"/>
          </a:xfrm>
        </p:spPr>
        <p:txBody>
          <a:bodyPr>
            <a:normAutofit/>
          </a:bodyPr>
          <a:lstStyle/>
          <a:p>
            <a:pPr algn="ctr"/>
            <a:r>
              <a:rPr lang="en-US" sz="2667" dirty="0">
                <a:latin typeface="Avenir Book" panose="02000503020000020003" pitchFamily="2" charset="0"/>
              </a:rPr>
              <a:t>Preparing for a Thoughtful Death</a:t>
            </a:r>
          </a:p>
        </p:txBody>
      </p:sp>
      <p:sp>
        <p:nvSpPr>
          <p:cNvPr id="3" name="Content Placeholder 2">
            <a:extLst>
              <a:ext uri="{FF2B5EF4-FFF2-40B4-BE49-F238E27FC236}">
                <a16:creationId xmlns:a16="http://schemas.microsoft.com/office/drawing/2014/main" id="{7E2A5432-5658-56C2-FFDA-11C9BC50C065}"/>
              </a:ext>
            </a:extLst>
          </p:cNvPr>
          <p:cNvSpPr>
            <a:spLocks noGrp="1"/>
          </p:cNvSpPr>
          <p:nvPr>
            <p:ph idx="1"/>
          </p:nvPr>
        </p:nvSpPr>
        <p:spPr>
          <a:xfrm>
            <a:off x="746235" y="1692165"/>
            <a:ext cx="10962157" cy="5323490"/>
          </a:xfrm>
        </p:spPr>
        <p:txBody>
          <a:bodyPr>
            <a:normAutofit fontScale="55000" lnSpcReduction="20000"/>
          </a:bodyPr>
          <a:lstStyle/>
          <a:p>
            <a:pPr marL="0" indent="0">
              <a:spcBef>
                <a:spcPts val="0"/>
              </a:spcBef>
              <a:buNone/>
            </a:pPr>
            <a:endParaRPr lang="en-US" sz="2400" kern="100" dirty="0">
              <a:solidFill>
                <a:srgbClr val="000000"/>
              </a:solidFill>
              <a:latin typeface="Source Sans Pro" panose="020B0503030403020204" pitchFamily="34" charset="0"/>
              <a:ea typeface="Calibri" panose="020F0502020204030204" pitchFamily="34" charset="0"/>
              <a:cs typeface="Times New Roman" panose="02020603050405020304" pitchFamily="18" charset="0"/>
            </a:endParaRPr>
          </a:p>
          <a:p>
            <a:pPr marL="0" indent="0">
              <a:spcBef>
                <a:spcPts val="0"/>
              </a:spcBef>
              <a:buNone/>
            </a:pPr>
            <a:r>
              <a:rPr lang="en-US" sz="2500" b="1" kern="100" dirty="0">
                <a:solidFill>
                  <a:srgbClr val="000000"/>
                </a:solidFill>
                <a:latin typeface="Avenir Book" panose="02000503020000020003" pitchFamily="2" charset="0"/>
                <a:ea typeface="Calibri" panose="020F0502020204030204" pitchFamily="34" charset="0"/>
                <a:cs typeface="Times New Roman" panose="02020603050405020304" pitchFamily="18" charset="0"/>
              </a:rPr>
              <a:t>Meta-systematic review of the conditions for a “good death” found 11 conditions:</a:t>
            </a:r>
          </a:p>
          <a:p>
            <a:pPr marL="0" indent="0">
              <a:spcBef>
                <a:spcPts val="0"/>
              </a:spcBef>
              <a:buNone/>
            </a:pPr>
            <a:endParaRPr lang="en-US" sz="2500" b="1" kern="100" dirty="0">
              <a:solidFill>
                <a:srgbClr val="000000"/>
              </a:solidFill>
              <a:latin typeface="Avenir Book" panose="02000503020000020003" pitchFamily="2" charset="0"/>
              <a:ea typeface="Calibri" panose="020F0502020204030204" pitchFamily="34" charset="0"/>
              <a:cs typeface="Times New Roman" panose="02020603050405020304" pitchFamily="18" charset="0"/>
            </a:endParaRPr>
          </a:p>
          <a:p>
            <a:pPr marL="0" indent="0">
              <a:spcBef>
                <a:spcPts val="0"/>
              </a:spcBef>
              <a:buNone/>
            </a:pPr>
            <a:r>
              <a:rPr lang="en-US" sz="2500" b="1" kern="100" dirty="0">
                <a:solidFill>
                  <a:srgbClr val="000000"/>
                </a:solidFill>
                <a:latin typeface="Avenir Book" panose="02000503020000020003" pitchFamily="2" charset="0"/>
                <a:ea typeface="Calibri" panose="020F0502020204030204" pitchFamily="34" charset="0"/>
                <a:cs typeface="Times New Roman" panose="02020603050405020304" pitchFamily="18" charset="0"/>
              </a:rPr>
              <a:t> </a:t>
            </a:r>
          </a:p>
          <a:p>
            <a:pPr marL="457189" indent="-457189">
              <a:spcBef>
                <a:spcPts val="0"/>
              </a:spcBef>
              <a:buAutoNum type="arabicParenR"/>
            </a:pPr>
            <a:r>
              <a:rPr lang="en-US" sz="2500" b="1" kern="100" dirty="0">
                <a:solidFill>
                  <a:srgbClr val="000000"/>
                </a:solidFill>
                <a:latin typeface="Avenir Book" panose="02000503020000020003" pitchFamily="2" charset="0"/>
                <a:ea typeface="Calibri" panose="020F0502020204030204" pitchFamily="34" charset="0"/>
                <a:cs typeface="Times New Roman" panose="02020603050405020304" pitchFamily="18" charset="0"/>
              </a:rPr>
              <a:t>Relief from physical pain and other physical symptoms</a:t>
            </a:r>
          </a:p>
          <a:p>
            <a:pPr marL="457189" indent="-457189">
              <a:spcBef>
                <a:spcPts val="0"/>
              </a:spcBef>
              <a:buAutoNum type="arabicParenR"/>
            </a:pPr>
            <a:endParaRPr lang="en-US" sz="2500" b="1" kern="100" dirty="0">
              <a:solidFill>
                <a:srgbClr val="000000"/>
              </a:solidFill>
              <a:latin typeface="Avenir Book" panose="02000503020000020003" pitchFamily="2" charset="0"/>
              <a:ea typeface="Calibri" panose="020F0502020204030204" pitchFamily="34" charset="0"/>
              <a:cs typeface="Times New Roman" panose="02020603050405020304" pitchFamily="18" charset="0"/>
            </a:endParaRPr>
          </a:p>
          <a:p>
            <a:pPr marL="457189" indent="-457189">
              <a:spcBef>
                <a:spcPts val="0"/>
              </a:spcBef>
              <a:buAutoNum type="arabicParenR"/>
            </a:pPr>
            <a:r>
              <a:rPr lang="en-US" sz="2500" b="1" kern="100" dirty="0">
                <a:solidFill>
                  <a:srgbClr val="000000"/>
                </a:solidFill>
                <a:latin typeface="Avenir Book" panose="02000503020000020003" pitchFamily="2" charset="0"/>
                <a:ea typeface="Calibri" panose="020F0502020204030204" pitchFamily="34" charset="0"/>
                <a:cs typeface="Times New Roman" panose="02020603050405020304" pitchFamily="18" charset="0"/>
              </a:rPr>
              <a:t>Effective communication and relationship with health-care providers</a:t>
            </a:r>
          </a:p>
          <a:p>
            <a:pPr marL="457189" indent="-457189">
              <a:spcBef>
                <a:spcPts val="0"/>
              </a:spcBef>
              <a:buAutoNum type="arabicParenR"/>
            </a:pPr>
            <a:endParaRPr lang="en-US" sz="2500" b="1" kern="100" dirty="0">
              <a:solidFill>
                <a:srgbClr val="000000"/>
              </a:solidFill>
              <a:latin typeface="Avenir Book" panose="02000503020000020003" pitchFamily="2" charset="0"/>
              <a:ea typeface="Calibri" panose="020F0502020204030204" pitchFamily="34" charset="0"/>
              <a:cs typeface="Times New Roman" panose="02020603050405020304" pitchFamily="18" charset="0"/>
            </a:endParaRPr>
          </a:p>
          <a:p>
            <a:pPr marL="457189" indent="-457189">
              <a:spcBef>
                <a:spcPts val="0"/>
              </a:spcBef>
              <a:buAutoNum type="arabicParenR"/>
            </a:pPr>
            <a:r>
              <a:rPr lang="en-US" sz="2500" b="1" kern="100" dirty="0">
                <a:solidFill>
                  <a:srgbClr val="000000"/>
                </a:solidFill>
                <a:latin typeface="Avenir Book" panose="02000503020000020003" pitchFamily="2" charset="0"/>
                <a:ea typeface="Calibri" panose="020F0502020204030204" pitchFamily="34" charset="0"/>
                <a:cs typeface="Times New Roman" panose="02020603050405020304" pitchFamily="18" charset="0"/>
              </a:rPr>
              <a:t>The performance of cultural, religious, or other spiritual rituals</a:t>
            </a:r>
          </a:p>
          <a:p>
            <a:pPr marL="457189" indent="-457189">
              <a:spcBef>
                <a:spcPts val="0"/>
              </a:spcBef>
              <a:buAutoNum type="arabicParenR"/>
            </a:pPr>
            <a:endParaRPr lang="en-US" sz="2500" b="1" kern="100" dirty="0">
              <a:solidFill>
                <a:srgbClr val="000000"/>
              </a:solidFill>
              <a:latin typeface="Avenir Book" panose="02000503020000020003" pitchFamily="2" charset="0"/>
              <a:ea typeface="Calibri" panose="020F0502020204030204" pitchFamily="34" charset="0"/>
              <a:cs typeface="Times New Roman" panose="02020603050405020304" pitchFamily="18" charset="0"/>
            </a:endParaRPr>
          </a:p>
          <a:p>
            <a:pPr marL="457189" indent="-457189">
              <a:spcBef>
                <a:spcPts val="0"/>
              </a:spcBef>
              <a:buAutoNum type="arabicParenR"/>
            </a:pPr>
            <a:r>
              <a:rPr lang="en-US" sz="2500" b="1" kern="100" dirty="0">
                <a:solidFill>
                  <a:srgbClr val="000000"/>
                </a:solidFill>
                <a:latin typeface="Avenir Book" panose="02000503020000020003" pitchFamily="2" charset="0"/>
                <a:ea typeface="Calibri" panose="020F0502020204030204" pitchFamily="34" charset="0"/>
                <a:cs typeface="Times New Roman" panose="02020603050405020304" pitchFamily="18" charset="0"/>
              </a:rPr>
              <a:t>Relief from emotional distress or other forms of psychological suffering</a:t>
            </a:r>
          </a:p>
          <a:p>
            <a:pPr marL="457189" indent="-457189">
              <a:spcBef>
                <a:spcPts val="0"/>
              </a:spcBef>
              <a:buAutoNum type="arabicParenR"/>
            </a:pPr>
            <a:endParaRPr lang="en-US" sz="2500" b="1" kern="100" dirty="0">
              <a:solidFill>
                <a:srgbClr val="000000"/>
              </a:solidFill>
              <a:latin typeface="Avenir Book" panose="02000503020000020003" pitchFamily="2" charset="0"/>
              <a:ea typeface="Calibri" panose="020F0502020204030204" pitchFamily="34" charset="0"/>
              <a:cs typeface="Times New Roman" panose="02020603050405020304" pitchFamily="18" charset="0"/>
            </a:endParaRPr>
          </a:p>
          <a:p>
            <a:pPr marL="457189" indent="-457189">
              <a:spcBef>
                <a:spcPts val="0"/>
              </a:spcBef>
              <a:buAutoNum type="arabicParenR"/>
            </a:pPr>
            <a:r>
              <a:rPr lang="en-US" sz="2500" b="1" kern="100" dirty="0">
                <a:solidFill>
                  <a:srgbClr val="000000"/>
                </a:solidFill>
                <a:latin typeface="Avenir Book" panose="02000503020000020003" pitchFamily="2" charset="0"/>
                <a:ea typeface="Calibri" panose="020F0502020204030204" pitchFamily="34" charset="0"/>
                <a:cs typeface="Times New Roman" panose="02020603050405020304" pitchFamily="18" charset="0"/>
              </a:rPr>
              <a:t>Autonomy with regards to treatment-related decision-making</a:t>
            </a:r>
          </a:p>
          <a:p>
            <a:pPr marL="457189" indent="-457189">
              <a:spcBef>
                <a:spcPts val="0"/>
              </a:spcBef>
              <a:buAutoNum type="arabicParenR"/>
            </a:pPr>
            <a:endParaRPr lang="en-US" sz="2500" b="1" kern="100" dirty="0">
              <a:solidFill>
                <a:srgbClr val="000000"/>
              </a:solidFill>
              <a:latin typeface="Avenir Book" panose="02000503020000020003" pitchFamily="2" charset="0"/>
              <a:ea typeface="Calibri" panose="020F0502020204030204" pitchFamily="34" charset="0"/>
              <a:cs typeface="Times New Roman" panose="02020603050405020304" pitchFamily="18" charset="0"/>
            </a:endParaRPr>
          </a:p>
          <a:p>
            <a:pPr marL="457189" indent="-457189">
              <a:spcBef>
                <a:spcPts val="0"/>
              </a:spcBef>
              <a:buAutoNum type="arabicParenR"/>
            </a:pPr>
            <a:r>
              <a:rPr lang="en-US" sz="2500" b="1" kern="100" dirty="0">
                <a:solidFill>
                  <a:srgbClr val="000000"/>
                </a:solidFill>
                <a:latin typeface="Avenir Book" panose="02000503020000020003" pitchFamily="2" charset="0"/>
                <a:ea typeface="Calibri" panose="020F0502020204030204" pitchFamily="34" charset="0"/>
                <a:cs typeface="Times New Roman" panose="02020603050405020304" pitchFamily="18" charset="0"/>
              </a:rPr>
              <a:t>Dying in the preferred place</a:t>
            </a:r>
          </a:p>
          <a:p>
            <a:pPr marL="457189" indent="-457189">
              <a:spcBef>
                <a:spcPts val="0"/>
              </a:spcBef>
              <a:buAutoNum type="arabicParenR"/>
            </a:pPr>
            <a:endParaRPr lang="en-US" sz="2500" b="1" kern="100" dirty="0">
              <a:solidFill>
                <a:srgbClr val="000000"/>
              </a:solidFill>
              <a:latin typeface="Avenir Book" panose="02000503020000020003" pitchFamily="2" charset="0"/>
              <a:ea typeface="Calibri" panose="020F0502020204030204" pitchFamily="34" charset="0"/>
              <a:cs typeface="Times New Roman" panose="02020603050405020304" pitchFamily="18" charset="0"/>
            </a:endParaRPr>
          </a:p>
          <a:p>
            <a:pPr marL="457189" indent="-457189">
              <a:spcBef>
                <a:spcPts val="0"/>
              </a:spcBef>
              <a:buAutoNum type="arabicParenR"/>
            </a:pPr>
            <a:r>
              <a:rPr lang="en-US" sz="2500" b="1" kern="100" dirty="0">
                <a:solidFill>
                  <a:srgbClr val="000000"/>
                </a:solidFill>
                <a:latin typeface="Avenir Book" panose="02000503020000020003" pitchFamily="2" charset="0"/>
                <a:ea typeface="Calibri" panose="020F0502020204030204" pitchFamily="34" charset="0"/>
                <a:cs typeface="Times New Roman" panose="02020603050405020304" pitchFamily="18" charset="0"/>
              </a:rPr>
              <a:t>Life not being prolonged unnecessarily</a:t>
            </a:r>
          </a:p>
          <a:p>
            <a:pPr marL="457189" indent="-457189">
              <a:spcBef>
                <a:spcPts val="0"/>
              </a:spcBef>
              <a:buAutoNum type="arabicParenR"/>
            </a:pPr>
            <a:endParaRPr lang="en-US" sz="2500" b="1" kern="100" dirty="0">
              <a:solidFill>
                <a:srgbClr val="000000"/>
              </a:solidFill>
              <a:latin typeface="Avenir Book" panose="02000503020000020003" pitchFamily="2" charset="0"/>
              <a:ea typeface="Calibri" panose="020F0502020204030204" pitchFamily="34" charset="0"/>
              <a:cs typeface="Times New Roman" panose="02020603050405020304" pitchFamily="18" charset="0"/>
            </a:endParaRPr>
          </a:p>
          <a:p>
            <a:pPr marL="457189" indent="-457189">
              <a:spcBef>
                <a:spcPts val="0"/>
              </a:spcBef>
              <a:buAutoNum type="arabicParenR"/>
            </a:pPr>
            <a:r>
              <a:rPr lang="en-US" sz="2500" b="1" kern="100" dirty="0">
                <a:solidFill>
                  <a:srgbClr val="000000"/>
                </a:solidFill>
                <a:latin typeface="Avenir Book" panose="02000503020000020003" pitchFamily="2" charset="0"/>
                <a:ea typeface="Calibri" panose="020F0502020204030204" pitchFamily="34" charset="0"/>
                <a:cs typeface="Times New Roman" panose="02020603050405020304" pitchFamily="18" charset="0"/>
              </a:rPr>
              <a:t>Awareness of the deep significance of what is happening</a:t>
            </a:r>
          </a:p>
          <a:p>
            <a:pPr marL="457189" indent="-457189">
              <a:spcBef>
                <a:spcPts val="0"/>
              </a:spcBef>
              <a:buAutoNum type="arabicParenR"/>
            </a:pPr>
            <a:endParaRPr lang="en-US" sz="2500" b="1" kern="100" dirty="0">
              <a:solidFill>
                <a:srgbClr val="000000"/>
              </a:solidFill>
              <a:latin typeface="Avenir Book" panose="02000503020000020003" pitchFamily="2" charset="0"/>
              <a:ea typeface="Calibri" panose="020F0502020204030204" pitchFamily="34" charset="0"/>
              <a:cs typeface="Times New Roman" panose="02020603050405020304" pitchFamily="18" charset="0"/>
            </a:endParaRPr>
          </a:p>
          <a:p>
            <a:pPr marL="457189" indent="-457189">
              <a:spcBef>
                <a:spcPts val="0"/>
              </a:spcBef>
              <a:buAutoNum type="arabicParenR"/>
            </a:pPr>
            <a:r>
              <a:rPr lang="en-US" sz="2500" b="1" kern="100" dirty="0">
                <a:solidFill>
                  <a:srgbClr val="000000"/>
                </a:solidFill>
                <a:latin typeface="Avenir Book" panose="02000503020000020003" pitchFamily="2" charset="0"/>
                <a:ea typeface="Calibri" panose="020F0502020204030204" pitchFamily="34" charset="0"/>
                <a:cs typeface="Times New Roman" panose="02020603050405020304" pitchFamily="18" charset="0"/>
              </a:rPr>
              <a:t>Emotional support from family and friends</a:t>
            </a:r>
          </a:p>
          <a:p>
            <a:pPr marL="457189" indent="-457189">
              <a:spcBef>
                <a:spcPts val="0"/>
              </a:spcBef>
              <a:buAutoNum type="arabicParenR"/>
            </a:pPr>
            <a:endParaRPr lang="en-US" sz="2500" b="1" kern="100" dirty="0">
              <a:solidFill>
                <a:srgbClr val="000000"/>
              </a:solidFill>
              <a:latin typeface="Avenir Book" panose="02000503020000020003" pitchFamily="2" charset="0"/>
              <a:ea typeface="Calibri" panose="020F0502020204030204" pitchFamily="34" charset="0"/>
              <a:cs typeface="Times New Roman" panose="02020603050405020304" pitchFamily="18" charset="0"/>
            </a:endParaRPr>
          </a:p>
          <a:p>
            <a:pPr marL="457189" indent="-457189">
              <a:spcBef>
                <a:spcPts val="0"/>
              </a:spcBef>
              <a:buAutoNum type="arabicParenR"/>
            </a:pPr>
            <a:r>
              <a:rPr lang="en-US" sz="2500" b="1" kern="100" dirty="0">
                <a:solidFill>
                  <a:srgbClr val="000000"/>
                </a:solidFill>
                <a:latin typeface="Avenir Book" panose="02000503020000020003" pitchFamily="2" charset="0"/>
                <a:ea typeface="Calibri" panose="020F0502020204030204" pitchFamily="34" charset="0"/>
                <a:cs typeface="Times New Roman" panose="02020603050405020304" pitchFamily="18" charset="0"/>
              </a:rPr>
              <a:t>Not being a burden on anyone</a:t>
            </a:r>
          </a:p>
          <a:p>
            <a:pPr marL="457189" indent="-457189">
              <a:spcBef>
                <a:spcPts val="0"/>
              </a:spcBef>
              <a:buAutoNum type="arabicParenR"/>
            </a:pPr>
            <a:endParaRPr lang="en-US" sz="2500" b="1" kern="100" dirty="0">
              <a:solidFill>
                <a:srgbClr val="000000"/>
              </a:solidFill>
              <a:latin typeface="Avenir Book" panose="02000503020000020003" pitchFamily="2" charset="0"/>
              <a:ea typeface="Calibri" panose="020F0502020204030204" pitchFamily="34" charset="0"/>
              <a:cs typeface="Times New Roman" panose="02020603050405020304" pitchFamily="18" charset="0"/>
            </a:endParaRPr>
          </a:p>
          <a:p>
            <a:pPr marL="457189" indent="-457189">
              <a:spcBef>
                <a:spcPts val="0"/>
              </a:spcBef>
              <a:buAutoNum type="arabicParenR"/>
            </a:pPr>
            <a:r>
              <a:rPr lang="en-US" sz="2500" b="1" kern="100" dirty="0">
                <a:solidFill>
                  <a:srgbClr val="000000"/>
                </a:solidFill>
                <a:latin typeface="Avenir Book" panose="02000503020000020003" pitchFamily="2" charset="0"/>
                <a:ea typeface="Calibri" panose="020F0502020204030204" pitchFamily="34" charset="0"/>
                <a:cs typeface="Times New Roman" panose="02020603050405020304" pitchFamily="18" charset="0"/>
              </a:rPr>
              <a:t>Right to terminate one's life</a:t>
            </a:r>
          </a:p>
          <a:p>
            <a:pPr marL="0" indent="0">
              <a:spcBef>
                <a:spcPts val="0"/>
              </a:spcBef>
              <a:buNone/>
            </a:pPr>
            <a:endParaRPr lang="en-US" sz="2400" kern="100"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endParaRPr lang="en-US" sz="2400" kern="100" dirty="0">
              <a:solidFill>
                <a:srgbClr val="000000"/>
              </a:solidFill>
              <a:latin typeface="Source Sans Pro" panose="020B0503030403020204" pitchFamily="34" charset="0"/>
              <a:ea typeface="Calibri" panose="020F0502020204030204" pitchFamily="34" charset="0"/>
              <a:cs typeface="Times New Roman" panose="02020603050405020304" pitchFamily="18" charset="0"/>
            </a:endParaRPr>
          </a:p>
          <a:p>
            <a:pPr marL="0" indent="0">
              <a:buNone/>
            </a:pPr>
            <a:endParaRPr lang="en-US" sz="1333" i="1" dirty="0"/>
          </a:p>
          <a:p>
            <a:pPr marL="0" indent="0">
              <a:buNone/>
            </a:pPr>
            <a:r>
              <a:rPr lang="en-US" sz="1333" i="1" dirty="0"/>
              <a:t>Zaman M, Mohapatra A, Espinal-Arango S, </a:t>
            </a:r>
            <a:r>
              <a:rPr lang="en-US" sz="1333" i="1" dirty="0" err="1"/>
              <a:t>Jadad</a:t>
            </a:r>
            <a:r>
              <a:rPr lang="en-US" sz="1333" i="1" dirty="0"/>
              <a:t> A What would it take to die well? A systematic review of systematic reviews on the conditions for a good </a:t>
            </a:r>
            <a:r>
              <a:rPr lang="en-US" sz="1333" i="1" dirty="0" err="1"/>
              <a:t>death.Lancet</a:t>
            </a:r>
            <a:r>
              <a:rPr lang="en-US" sz="1333" i="1" dirty="0"/>
              <a:t> Healthy Longevity. 2021; 2: e593-e600</a:t>
            </a:r>
          </a:p>
          <a:p>
            <a:pPr marL="0" indent="0">
              <a:spcBef>
                <a:spcPts val="0"/>
              </a:spcBef>
              <a:buNone/>
            </a:pPr>
            <a:endParaRPr lang="en-US" dirty="0"/>
          </a:p>
        </p:txBody>
      </p:sp>
      <p:sp>
        <p:nvSpPr>
          <p:cNvPr id="4" name="TextBox 3">
            <a:extLst>
              <a:ext uri="{FF2B5EF4-FFF2-40B4-BE49-F238E27FC236}">
                <a16:creationId xmlns:a16="http://schemas.microsoft.com/office/drawing/2014/main" id="{C2AB46FF-34D5-F484-0655-923418543B48}"/>
              </a:ext>
            </a:extLst>
          </p:cNvPr>
          <p:cNvSpPr txBox="1"/>
          <p:nvPr/>
        </p:nvSpPr>
        <p:spPr>
          <a:xfrm>
            <a:off x="6966858" y="1829778"/>
            <a:ext cx="184731" cy="461665"/>
          </a:xfrm>
          <a:prstGeom prst="rect">
            <a:avLst/>
          </a:prstGeom>
          <a:noFill/>
        </p:spPr>
        <p:txBody>
          <a:bodyPr wrap="none" rtlCol="0">
            <a:spAutoFit/>
          </a:bodyPr>
          <a:lstStyle/>
          <a:p>
            <a:endParaRPr lang="en-US" sz="2400" dirty="0"/>
          </a:p>
        </p:txBody>
      </p:sp>
    </p:spTree>
    <p:extLst>
      <p:ext uri="{BB962C8B-B14F-4D97-AF65-F5344CB8AC3E}">
        <p14:creationId xmlns:p14="http://schemas.microsoft.com/office/powerpoint/2010/main" val="344768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22" end="2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24" end="2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28" end="2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A955CD-DB36-461D-950C-DF266DFEAB41}"/>
              </a:ext>
            </a:extLst>
          </p:cNvPr>
          <p:cNvSpPr>
            <a:spLocks noGrp="1"/>
          </p:cNvSpPr>
          <p:nvPr>
            <p:ph idx="1"/>
          </p:nvPr>
        </p:nvSpPr>
        <p:spPr>
          <a:xfrm>
            <a:off x="1985962" y="1957388"/>
            <a:ext cx="8224837" cy="4291012"/>
          </a:xfrm>
        </p:spPr>
        <p:txBody>
          <a:bodyPr>
            <a:normAutofit/>
          </a:bodyPr>
          <a:lstStyle/>
          <a:p>
            <a:r>
              <a:rPr lang="en-US" dirty="0">
                <a:latin typeface="Avenir Book" panose="02000503020000020003" pitchFamily="2" charset="0"/>
              </a:rPr>
              <a:t>It is a mystery as to when an individual will take their last breath.</a:t>
            </a:r>
          </a:p>
          <a:p>
            <a:endParaRPr lang="en-US" dirty="0">
              <a:latin typeface="Avenir Book" panose="02000503020000020003" pitchFamily="2" charset="0"/>
            </a:endParaRPr>
          </a:p>
          <a:p>
            <a:pPr lvl="1"/>
            <a:r>
              <a:rPr lang="en-US" sz="1800" dirty="0">
                <a:latin typeface="Avenir Book" panose="02000503020000020003" pitchFamily="2" charset="0"/>
              </a:rPr>
              <a:t>There are some things that can guide us in making a prognosis</a:t>
            </a:r>
          </a:p>
          <a:p>
            <a:pPr lvl="1"/>
            <a:r>
              <a:rPr lang="en-US" sz="1800" dirty="0">
                <a:latin typeface="Avenir Book" panose="02000503020000020003" pitchFamily="2" charset="0"/>
              </a:rPr>
              <a:t>We generally talk in terms of minutes to hours, hours to days, days to week and weeks to months.</a:t>
            </a:r>
          </a:p>
        </p:txBody>
      </p:sp>
      <p:sp>
        <p:nvSpPr>
          <p:cNvPr id="3" name="Title 2">
            <a:extLst>
              <a:ext uri="{FF2B5EF4-FFF2-40B4-BE49-F238E27FC236}">
                <a16:creationId xmlns:a16="http://schemas.microsoft.com/office/drawing/2014/main" id="{4B1F6E97-6F31-443D-9B6D-EB1ED165543C}"/>
              </a:ext>
            </a:extLst>
          </p:cNvPr>
          <p:cNvSpPr>
            <a:spLocks noGrp="1"/>
          </p:cNvSpPr>
          <p:nvPr>
            <p:ph type="title"/>
          </p:nvPr>
        </p:nvSpPr>
        <p:spPr>
          <a:xfrm>
            <a:off x="2231136" y="366713"/>
            <a:ext cx="7729728" cy="1188720"/>
          </a:xfrm>
        </p:spPr>
        <p:txBody>
          <a:bodyPr>
            <a:normAutofit/>
          </a:bodyPr>
          <a:lstStyle/>
          <a:p>
            <a:pPr algn="ctr"/>
            <a:r>
              <a:rPr lang="en-US" sz="2500" b="1" dirty="0">
                <a:latin typeface="Avenir Book" panose="02000503020000020003" pitchFamily="2" charset="0"/>
              </a:rPr>
              <a:t>It is not always possible to predict the exact timing of death</a:t>
            </a:r>
          </a:p>
        </p:txBody>
      </p:sp>
    </p:spTree>
    <p:extLst>
      <p:ext uri="{BB962C8B-B14F-4D97-AF65-F5344CB8AC3E}">
        <p14:creationId xmlns:p14="http://schemas.microsoft.com/office/powerpoint/2010/main" val="32546956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52400"/>
            <a:ext cx="7543800" cy="1088068"/>
          </a:xfrm>
        </p:spPr>
        <p:txBody>
          <a:bodyPr>
            <a:noAutofit/>
          </a:bodyPr>
          <a:lstStyle/>
          <a:p>
            <a:r>
              <a:rPr lang="en-US" dirty="0">
                <a:latin typeface="Avenir Book" panose="02000503020000020003" pitchFamily="2" charset="0"/>
              </a:rPr>
              <a:t>Physiologic Changes In the Dying Process</a:t>
            </a:r>
          </a:p>
        </p:txBody>
      </p:sp>
      <p:sp>
        <p:nvSpPr>
          <p:cNvPr id="3" name="Content Placeholder 2"/>
          <p:cNvSpPr>
            <a:spLocks noGrp="1"/>
          </p:cNvSpPr>
          <p:nvPr>
            <p:ph idx="1"/>
          </p:nvPr>
        </p:nvSpPr>
        <p:spPr>
          <a:xfrm>
            <a:off x="1866900" y="1604963"/>
            <a:ext cx="8229600" cy="4438650"/>
          </a:xfrm>
        </p:spPr>
        <p:txBody>
          <a:bodyPr>
            <a:normAutofit fontScale="25000" lnSpcReduction="20000"/>
          </a:bodyPr>
          <a:lstStyle/>
          <a:p>
            <a:r>
              <a:rPr lang="en-US" sz="6200" dirty="0">
                <a:latin typeface="Avenir Book" panose="02000503020000020003" pitchFamily="2" charset="0"/>
              </a:rPr>
              <a:t>Early Stage</a:t>
            </a:r>
          </a:p>
          <a:p>
            <a:pPr lvl="1"/>
            <a:r>
              <a:rPr lang="en-US" sz="6200" dirty="0">
                <a:latin typeface="Avenir Book" panose="02000503020000020003" pitchFamily="2" charset="0"/>
              </a:rPr>
              <a:t>Bedbound</a:t>
            </a:r>
          </a:p>
          <a:p>
            <a:pPr lvl="1"/>
            <a:r>
              <a:rPr lang="en-US" sz="6200" dirty="0">
                <a:latin typeface="Avenir Book" panose="02000503020000020003" pitchFamily="2" charset="0"/>
              </a:rPr>
              <a:t>Loss of interest/ability to eat, drink</a:t>
            </a:r>
          </a:p>
          <a:p>
            <a:pPr lvl="1"/>
            <a:r>
              <a:rPr lang="en-US" sz="6200" dirty="0">
                <a:latin typeface="Avenir Book" panose="02000503020000020003" pitchFamily="2" charset="0"/>
              </a:rPr>
              <a:t>Cognitive changes: Increased sleepiness/delirium</a:t>
            </a:r>
          </a:p>
          <a:p>
            <a:pPr lvl="1"/>
            <a:endParaRPr lang="en-US" sz="6200" dirty="0">
              <a:latin typeface="Avenir Book" panose="02000503020000020003" pitchFamily="2" charset="0"/>
            </a:endParaRPr>
          </a:p>
          <a:p>
            <a:r>
              <a:rPr lang="en-US" sz="6200" dirty="0">
                <a:latin typeface="Avenir Book" panose="02000503020000020003" pitchFamily="2" charset="0"/>
              </a:rPr>
              <a:t>Middle Stage</a:t>
            </a:r>
          </a:p>
          <a:p>
            <a:pPr lvl="1"/>
            <a:r>
              <a:rPr lang="en-US" sz="6200" dirty="0">
                <a:latin typeface="Avenir Book" panose="02000503020000020003" pitchFamily="2" charset="0"/>
              </a:rPr>
              <a:t>Further decline in mental status </a:t>
            </a:r>
          </a:p>
          <a:p>
            <a:pPr lvl="1"/>
            <a:endParaRPr lang="en-US" sz="6200" dirty="0">
              <a:latin typeface="Avenir Book" panose="02000503020000020003" pitchFamily="2" charset="0"/>
            </a:endParaRPr>
          </a:p>
          <a:p>
            <a:r>
              <a:rPr lang="en-US" sz="6200" dirty="0">
                <a:latin typeface="Avenir Book" panose="02000503020000020003" pitchFamily="2" charset="0"/>
              </a:rPr>
              <a:t>Late Stage</a:t>
            </a:r>
          </a:p>
          <a:p>
            <a:pPr lvl="1"/>
            <a:r>
              <a:rPr lang="en-US" sz="6200" dirty="0">
                <a:latin typeface="Avenir Book" panose="02000503020000020003" pitchFamily="2" charset="0"/>
              </a:rPr>
              <a:t>Coma</a:t>
            </a:r>
          </a:p>
          <a:p>
            <a:pPr lvl="1"/>
            <a:r>
              <a:rPr lang="en-US" sz="6200" dirty="0">
                <a:latin typeface="Avenir Book" panose="02000503020000020003" pitchFamily="2" charset="0"/>
              </a:rPr>
              <a:t>Fever</a:t>
            </a:r>
          </a:p>
          <a:p>
            <a:pPr lvl="1"/>
            <a:r>
              <a:rPr lang="en-US" sz="6200" dirty="0">
                <a:latin typeface="Avenir Book" panose="02000503020000020003" pitchFamily="2" charset="0"/>
              </a:rPr>
              <a:t>Altered respiratory pattern</a:t>
            </a:r>
          </a:p>
          <a:p>
            <a:pPr lvl="1"/>
            <a:r>
              <a:rPr lang="en-US" sz="6200" dirty="0">
                <a:latin typeface="Avenir Book" panose="02000503020000020003" pitchFamily="2" charset="0"/>
              </a:rPr>
              <a:t>Mottled extremities, Cyanosis</a:t>
            </a:r>
          </a:p>
          <a:p>
            <a:endParaRPr lang="en-US" dirty="0"/>
          </a:p>
        </p:txBody>
      </p:sp>
    </p:spTree>
    <p:extLst>
      <p:ext uri="{BB962C8B-B14F-4D97-AF65-F5344CB8AC3E}">
        <p14:creationId xmlns:p14="http://schemas.microsoft.com/office/powerpoint/2010/main" val="35703891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04787"/>
            <a:ext cx="7543800" cy="840658"/>
          </a:xfrm>
        </p:spPr>
        <p:txBody>
          <a:bodyPr>
            <a:normAutofit/>
          </a:bodyPr>
          <a:lstStyle/>
          <a:p>
            <a:r>
              <a:rPr lang="en-US" dirty="0">
                <a:latin typeface="Avenir Book" panose="02000503020000020003" pitchFamily="2" charset="0"/>
              </a:rPr>
              <a:t>Early Stage of Imminent Death</a:t>
            </a:r>
          </a:p>
        </p:txBody>
      </p:sp>
      <p:sp>
        <p:nvSpPr>
          <p:cNvPr id="3" name="Content Placeholder 2"/>
          <p:cNvSpPr>
            <a:spLocks noGrp="1"/>
          </p:cNvSpPr>
          <p:nvPr>
            <p:ph idx="1"/>
          </p:nvPr>
        </p:nvSpPr>
        <p:spPr>
          <a:xfrm>
            <a:off x="2209800" y="1343025"/>
            <a:ext cx="7543800" cy="5310188"/>
          </a:xfrm>
        </p:spPr>
        <p:txBody>
          <a:bodyPr>
            <a:normAutofit fontScale="40000" lnSpcReduction="20000"/>
          </a:bodyPr>
          <a:lstStyle/>
          <a:p>
            <a:pPr marL="0" indent="0">
              <a:buNone/>
            </a:pPr>
            <a:r>
              <a:rPr lang="en-US" sz="3800" dirty="0">
                <a:latin typeface="Avenir Book" panose="02000503020000020003" pitchFamily="2" charset="0"/>
              </a:rPr>
              <a:t>Fatigue and weakness</a:t>
            </a:r>
          </a:p>
          <a:p>
            <a:pPr lvl="1"/>
            <a:r>
              <a:rPr lang="en-US" sz="3800" dirty="0">
                <a:latin typeface="Avenir Book" panose="02000503020000020003" pitchFamily="2" charset="0"/>
              </a:rPr>
              <a:t>Decreased function, hygiene</a:t>
            </a:r>
          </a:p>
          <a:p>
            <a:pPr lvl="1"/>
            <a:r>
              <a:rPr lang="en-US" sz="3800" dirty="0">
                <a:latin typeface="Avenir Book" panose="02000503020000020003" pitchFamily="2" charset="0"/>
              </a:rPr>
              <a:t>Inability to move around in bed</a:t>
            </a:r>
          </a:p>
          <a:p>
            <a:pPr lvl="1"/>
            <a:r>
              <a:rPr lang="en-US" sz="3800" dirty="0">
                <a:latin typeface="Avenir Book" panose="02000503020000020003" pitchFamily="2" charset="0"/>
              </a:rPr>
              <a:t>Inability to lift head off pillow</a:t>
            </a:r>
          </a:p>
          <a:p>
            <a:pPr lvl="1"/>
            <a:endParaRPr lang="en-US" sz="3800" dirty="0">
              <a:latin typeface="Avenir Book" panose="02000503020000020003" pitchFamily="2" charset="0"/>
            </a:endParaRPr>
          </a:p>
          <a:p>
            <a:pPr marL="0" indent="0">
              <a:buNone/>
            </a:pPr>
            <a:r>
              <a:rPr lang="en-US" sz="3800" dirty="0">
                <a:latin typeface="Avenir Book" panose="02000503020000020003" pitchFamily="2" charset="0"/>
              </a:rPr>
              <a:t>Anorexia</a:t>
            </a:r>
          </a:p>
          <a:p>
            <a:pPr lvl="1"/>
            <a:r>
              <a:rPr lang="en-US" sz="3800" dirty="0">
                <a:latin typeface="Avenir Book" panose="02000503020000020003" pitchFamily="2" charset="0"/>
              </a:rPr>
              <a:t>Poor intake</a:t>
            </a:r>
          </a:p>
          <a:p>
            <a:pPr lvl="1"/>
            <a:r>
              <a:rPr lang="en-US" sz="3800" dirty="0">
                <a:latin typeface="Avenir Book" panose="02000503020000020003" pitchFamily="2" charset="0"/>
              </a:rPr>
              <a:t>Aspiration</a:t>
            </a:r>
          </a:p>
          <a:p>
            <a:pPr lvl="1"/>
            <a:r>
              <a:rPr lang="en-US" sz="3800" dirty="0">
                <a:latin typeface="Avenir Book" panose="02000503020000020003" pitchFamily="2" charset="0"/>
              </a:rPr>
              <a:t>Weight loss, muscle and fat, notable in temples</a:t>
            </a:r>
          </a:p>
          <a:p>
            <a:pPr lvl="1"/>
            <a:endParaRPr lang="en-US" sz="3800" dirty="0">
              <a:latin typeface="Avenir Book" panose="02000503020000020003" pitchFamily="2" charset="0"/>
            </a:endParaRPr>
          </a:p>
          <a:p>
            <a:pPr marL="0" indent="0">
              <a:buNone/>
            </a:pPr>
            <a:r>
              <a:rPr lang="en-US" sz="3800" dirty="0">
                <a:latin typeface="Avenir Book" panose="02000503020000020003" pitchFamily="2" charset="0"/>
              </a:rPr>
              <a:t>Decreased fluid intake</a:t>
            </a:r>
          </a:p>
          <a:p>
            <a:pPr lvl="1"/>
            <a:r>
              <a:rPr lang="en-US" sz="3800" dirty="0">
                <a:latin typeface="Avenir Book" panose="02000503020000020003" pitchFamily="2" charset="0"/>
              </a:rPr>
              <a:t>Dehydration, dry mucous membranes/conjunctiva</a:t>
            </a:r>
          </a:p>
          <a:p>
            <a:pPr lvl="1"/>
            <a:endParaRPr lang="en-US" sz="3800" dirty="0">
              <a:latin typeface="Avenir Book" panose="02000503020000020003" pitchFamily="2" charset="0"/>
            </a:endParaRPr>
          </a:p>
          <a:p>
            <a:pPr marL="0" indent="0">
              <a:buNone/>
            </a:pPr>
            <a:r>
              <a:rPr lang="en-US" sz="3800" dirty="0">
                <a:latin typeface="Avenir Book" panose="02000503020000020003" pitchFamily="2" charset="0"/>
              </a:rPr>
              <a:t>Cognitive changes</a:t>
            </a:r>
          </a:p>
          <a:p>
            <a:pPr lvl="1"/>
            <a:r>
              <a:rPr lang="en-US" sz="3800" dirty="0">
                <a:latin typeface="Avenir Book" panose="02000503020000020003" pitchFamily="2" charset="0"/>
              </a:rPr>
              <a:t>Increasing drowsiness</a:t>
            </a:r>
          </a:p>
          <a:p>
            <a:pPr lvl="1"/>
            <a:r>
              <a:rPr lang="en-US" sz="3800" dirty="0">
                <a:latin typeface="Avenir Book" panose="02000503020000020003" pitchFamily="2" charset="0"/>
              </a:rPr>
              <a:t>Day-Night reversal</a:t>
            </a:r>
          </a:p>
          <a:p>
            <a:pPr lvl="1"/>
            <a:r>
              <a:rPr lang="en-US" sz="3800" dirty="0">
                <a:latin typeface="Avenir Book" panose="02000503020000020003" pitchFamily="2" charset="0"/>
              </a:rPr>
              <a:t>Delayed responses, short sentences</a:t>
            </a:r>
          </a:p>
          <a:p>
            <a:pPr lvl="1"/>
            <a:endParaRPr lang="en-US" sz="2100"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4501397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100" y="271462"/>
            <a:ext cx="7543800" cy="791927"/>
          </a:xfrm>
        </p:spPr>
        <p:txBody>
          <a:bodyPr>
            <a:normAutofit/>
          </a:bodyPr>
          <a:lstStyle/>
          <a:p>
            <a:r>
              <a:rPr lang="en-US" dirty="0">
                <a:latin typeface="Avenir Book" panose="02000503020000020003" pitchFamily="2" charset="0"/>
              </a:rPr>
              <a:t>Middle Stage of Imminent Death</a:t>
            </a:r>
          </a:p>
        </p:txBody>
      </p:sp>
      <p:sp>
        <p:nvSpPr>
          <p:cNvPr id="3" name="Content Placeholder 2"/>
          <p:cNvSpPr>
            <a:spLocks noGrp="1"/>
          </p:cNvSpPr>
          <p:nvPr>
            <p:ph idx="1"/>
          </p:nvPr>
        </p:nvSpPr>
        <p:spPr>
          <a:xfrm>
            <a:off x="1957388" y="1271588"/>
            <a:ext cx="7910512" cy="5700712"/>
          </a:xfrm>
        </p:spPr>
        <p:txBody>
          <a:bodyPr>
            <a:normAutofit fontScale="32500" lnSpcReduction="20000"/>
          </a:bodyPr>
          <a:lstStyle/>
          <a:p>
            <a:pPr marL="0" indent="0">
              <a:buNone/>
            </a:pPr>
            <a:r>
              <a:rPr lang="en-US" sz="5100" dirty="0">
                <a:latin typeface="Avenir Book" panose="02000503020000020003" pitchFamily="2" charset="0"/>
              </a:rPr>
              <a:t>Decreased level of consciousness</a:t>
            </a:r>
          </a:p>
          <a:p>
            <a:pPr lvl="1"/>
            <a:r>
              <a:rPr lang="en-US" sz="5100" dirty="0">
                <a:latin typeface="Avenir Book" panose="02000503020000020003" pitchFamily="2" charset="0"/>
              </a:rPr>
              <a:t>slow to arouse with stimulation</a:t>
            </a:r>
          </a:p>
          <a:p>
            <a:pPr lvl="1"/>
            <a:r>
              <a:rPr lang="en-US" sz="5100" dirty="0">
                <a:latin typeface="Avenir Book" panose="02000503020000020003" pitchFamily="2" charset="0"/>
              </a:rPr>
              <a:t>only brief periods of wakefulness</a:t>
            </a:r>
          </a:p>
          <a:p>
            <a:pPr lvl="1"/>
            <a:endParaRPr lang="en-US" sz="5100" dirty="0">
              <a:latin typeface="Avenir Book" panose="02000503020000020003" pitchFamily="2" charset="0"/>
            </a:endParaRPr>
          </a:p>
          <a:p>
            <a:pPr marL="0" indent="0">
              <a:buNone/>
            </a:pPr>
            <a:r>
              <a:rPr lang="en-US" sz="5100" dirty="0">
                <a:latin typeface="Avenir Book" panose="02000503020000020003" pitchFamily="2" charset="0"/>
              </a:rPr>
              <a:t>Terminal Delirium</a:t>
            </a:r>
          </a:p>
          <a:p>
            <a:pPr lvl="1"/>
            <a:r>
              <a:rPr lang="en-US" sz="5100" dirty="0">
                <a:latin typeface="Avenir Book" panose="02000503020000020003" pitchFamily="2" charset="0"/>
              </a:rPr>
              <a:t>Agitation, Restlessness </a:t>
            </a:r>
          </a:p>
          <a:p>
            <a:pPr lvl="1"/>
            <a:r>
              <a:rPr lang="en-US" sz="5100" dirty="0">
                <a:latin typeface="Avenir Book" panose="02000503020000020003" pitchFamily="2" charset="0"/>
              </a:rPr>
              <a:t>Purposeless, </a:t>
            </a:r>
            <a:r>
              <a:rPr lang="en-US" sz="5100" dirty="0" err="1">
                <a:latin typeface="Avenir Book" panose="02000503020000020003" pitchFamily="2" charset="0"/>
              </a:rPr>
              <a:t>repetitous</a:t>
            </a:r>
            <a:r>
              <a:rPr lang="en-US" sz="5100" dirty="0">
                <a:latin typeface="Avenir Book" panose="02000503020000020003" pitchFamily="2" charset="0"/>
              </a:rPr>
              <a:t> movements</a:t>
            </a:r>
          </a:p>
          <a:p>
            <a:pPr lvl="1"/>
            <a:endParaRPr lang="en-US" sz="5100" dirty="0">
              <a:latin typeface="Avenir Book" panose="02000503020000020003" pitchFamily="2" charset="0"/>
            </a:endParaRPr>
          </a:p>
          <a:p>
            <a:pPr marL="0" indent="0">
              <a:buNone/>
            </a:pPr>
            <a:r>
              <a:rPr lang="en-US" sz="5100" dirty="0">
                <a:latin typeface="Avenir Book" panose="02000503020000020003" pitchFamily="2" charset="0"/>
              </a:rPr>
              <a:t>Dysphagia</a:t>
            </a:r>
          </a:p>
          <a:p>
            <a:pPr lvl="1"/>
            <a:r>
              <a:rPr lang="en-US" sz="5100" dirty="0">
                <a:latin typeface="Avenir Book" panose="02000503020000020003" pitchFamily="2" charset="0"/>
              </a:rPr>
              <a:t>Coughing, choking</a:t>
            </a:r>
          </a:p>
          <a:p>
            <a:pPr lvl="1"/>
            <a:endParaRPr lang="en-US" sz="5100" dirty="0">
              <a:latin typeface="Avenir Book" panose="02000503020000020003" pitchFamily="2" charset="0"/>
            </a:endParaRPr>
          </a:p>
          <a:p>
            <a:pPr marL="0" indent="0">
              <a:buNone/>
            </a:pPr>
            <a:r>
              <a:rPr lang="en-US" sz="5100" dirty="0">
                <a:latin typeface="Avenir Book" panose="02000503020000020003" pitchFamily="2" charset="0"/>
              </a:rPr>
              <a:t>Loss of sphincter control</a:t>
            </a:r>
          </a:p>
          <a:p>
            <a:pPr lvl="1"/>
            <a:r>
              <a:rPr lang="en-US" sz="5100" dirty="0">
                <a:latin typeface="Avenir Book" panose="02000503020000020003" pitchFamily="2" charset="0"/>
              </a:rPr>
              <a:t>Incontinence of urine or bowels</a:t>
            </a:r>
          </a:p>
          <a:p>
            <a:pPr lvl="1"/>
            <a:endParaRPr lang="en-US" sz="5100" dirty="0">
              <a:latin typeface="Avenir Book" panose="02000503020000020003" pitchFamily="2" charset="0"/>
            </a:endParaRPr>
          </a:p>
          <a:p>
            <a:pPr marL="0" indent="0">
              <a:buNone/>
            </a:pPr>
            <a:r>
              <a:rPr lang="en-US" sz="5100" dirty="0">
                <a:latin typeface="Avenir Book" panose="02000503020000020003" pitchFamily="2" charset="0"/>
              </a:rPr>
              <a:t>Increased Secretions</a:t>
            </a:r>
          </a:p>
          <a:p>
            <a:pPr lvl="1"/>
            <a:r>
              <a:rPr lang="en-US" sz="5100" dirty="0">
                <a:latin typeface="Avenir Book" panose="02000503020000020003" pitchFamily="2" charset="0"/>
              </a:rPr>
              <a:t>Build up of oral and tracheal secretions</a:t>
            </a:r>
          </a:p>
          <a:p>
            <a:pPr lvl="1"/>
            <a:r>
              <a:rPr lang="en-US" sz="5100" dirty="0">
                <a:latin typeface="Avenir Book" panose="02000503020000020003" pitchFamily="2" charset="0"/>
              </a:rPr>
              <a:t>“Death Rattle”</a:t>
            </a:r>
          </a:p>
          <a:p>
            <a:pPr lvl="1"/>
            <a:endParaRPr lang="en-US" dirty="0"/>
          </a:p>
          <a:p>
            <a:endParaRPr lang="en-US" dirty="0"/>
          </a:p>
        </p:txBody>
      </p:sp>
    </p:spTree>
    <p:extLst>
      <p:ext uri="{BB962C8B-B14F-4D97-AF65-F5344CB8AC3E}">
        <p14:creationId xmlns:p14="http://schemas.microsoft.com/office/powerpoint/2010/main" val="11828080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381000"/>
            <a:ext cx="7543800" cy="1088068"/>
          </a:xfrm>
        </p:spPr>
        <p:txBody>
          <a:bodyPr>
            <a:normAutofit/>
          </a:bodyPr>
          <a:lstStyle/>
          <a:p>
            <a:r>
              <a:rPr lang="en-US" dirty="0">
                <a:latin typeface="Avenir Book" panose="02000503020000020003" pitchFamily="2" charset="0"/>
              </a:rPr>
              <a:t>Late Stage of Imminent Death</a:t>
            </a:r>
          </a:p>
        </p:txBody>
      </p:sp>
      <p:sp>
        <p:nvSpPr>
          <p:cNvPr id="3" name="Content Placeholder 2"/>
          <p:cNvSpPr>
            <a:spLocks noGrp="1"/>
          </p:cNvSpPr>
          <p:nvPr>
            <p:ph idx="1"/>
          </p:nvPr>
        </p:nvSpPr>
        <p:spPr>
          <a:xfrm>
            <a:off x="2286000" y="1828800"/>
            <a:ext cx="6172200" cy="4648200"/>
          </a:xfrm>
        </p:spPr>
        <p:txBody>
          <a:bodyPr>
            <a:normAutofit fontScale="47500" lnSpcReduction="20000"/>
          </a:bodyPr>
          <a:lstStyle/>
          <a:p>
            <a:pPr marL="0" indent="0">
              <a:buNone/>
            </a:pPr>
            <a:r>
              <a:rPr lang="en-US" sz="4000" dirty="0">
                <a:latin typeface="Avenir Book" panose="02000503020000020003" pitchFamily="2" charset="0"/>
              </a:rPr>
              <a:t>Respiratory Dysfunction</a:t>
            </a:r>
          </a:p>
          <a:p>
            <a:pPr lvl="1"/>
            <a:r>
              <a:rPr lang="en-US" sz="4000" dirty="0">
                <a:latin typeface="Avenir Book" panose="02000503020000020003" pitchFamily="2" charset="0"/>
              </a:rPr>
              <a:t>Abnormal breathing patterns</a:t>
            </a:r>
          </a:p>
          <a:p>
            <a:pPr lvl="1"/>
            <a:endParaRPr lang="en-US" sz="4000" dirty="0">
              <a:latin typeface="Avenir Book" panose="02000503020000020003" pitchFamily="2" charset="0"/>
            </a:endParaRPr>
          </a:p>
          <a:p>
            <a:pPr marL="0" indent="0">
              <a:buNone/>
            </a:pPr>
            <a:r>
              <a:rPr lang="en-US" sz="4000" dirty="0">
                <a:latin typeface="Avenir Book" panose="02000503020000020003" pitchFamily="2" charset="0"/>
              </a:rPr>
              <a:t>Cardiac Dysfunction</a:t>
            </a:r>
          </a:p>
          <a:p>
            <a:pPr lvl="1"/>
            <a:r>
              <a:rPr lang="en-US" sz="4000" dirty="0">
                <a:latin typeface="Avenir Book" panose="02000503020000020003" pitchFamily="2" charset="0"/>
              </a:rPr>
              <a:t>Elevated Heart Rate</a:t>
            </a:r>
          </a:p>
          <a:p>
            <a:pPr lvl="1"/>
            <a:r>
              <a:rPr lang="en-US" sz="4000" dirty="0">
                <a:latin typeface="Avenir Book" panose="02000503020000020003" pitchFamily="2" charset="0"/>
              </a:rPr>
              <a:t>Cooling of Extremities</a:t>
            </a:r>
          </a:p>
          <a:p>
            <a:pPr lvl="1"/>
            <a:r>
              <a:rPr lang="en-US" sz="4000" dirty="0">
                <a:latin typeface="Avenir Book" panose="02000503020000020003" pitchFamily="2" charset="0"/>
              </a:rPr>
              <a:t>Mottling of the skin </a:t>
            </a:r>
          </a:p>
          <a:p>
            <a:pPr lvl="1"/>
            <a:endParaRPr lang="en-US" sz="4000" dirty="0">
              <a:latin typeface="Avenir Book" panose="02000503020000020003" pitchFamily="2" charset="0"/>
            </a:endParaRPr>
          </a:p>
          <a:p>
            <a:pPr marL="0" indent="0">
              <a:buNone/>
            </a:pPr>
            <a:r>
              <a:rPr lang="en-US" sz="4000" dirty="0">
                <a:latin typeface="Avenir Book" panose="02000503020000020003" pitchFamily="2" charset="0"/>
              </a:rPr>
              <a:t>Renal Failure</a:t>
            </a:r>
          </a:p>
          <a:p>
            <a:pPr lvl="1"/>
            <a:r>
              <a:rPr lang="en-US" sz="4000" dirty="0">
                <a:latin typeface="Avenir Book" panose="02000503020000020003" pitchFamily="2" charset="0"/>
              </a:rPr>
              <a:t>Decreased urine output</a:t>
            </a:r>
          </a:p>
          <a:p>
            <a:pPr lvl="1"/>
            <a:endParaRPr lang="en-US" sz="4000" dirty="0">
              <a:latin typeface="Avenir Book" panose="02000503020000020003" pitchFamily="2" charset="0"/>
            </a:endParaRPr>
          </a:p>
          <a:p>
            <a:pPr marL="0" indent="0">
              <a:buNone/>
            </a:pPr>
            <a:r>
              <a:rPr lang="en-US" sz="4000" dirty="0">
                <a:latin typeface="Avenir Book" panose="02000503020000020003" pitchFamily="2" charset="0"/>
              </a:rPr>
              <a:t>Coma</a:t>
            </a:r>
          </a:p>
          <a:p>
            <a:pPr lvl="1"/>
            <a:r>
              <a:rPr lang="en-US" sz="4000" dirty="0">
                <a:latin typeface="Avenir Book" panose="02000503020000020003" pitchFamily="2" charset="0"/>
              </a:rPr>
              <a:t>Unresponsive to verbal or tactile stimuli</a:t>
            </a:r>
          </a:p>
          <a:p>
            <a:endParaRPr lang="en-US" sz="4000" dirty="0">
              <a:latin typeface="Avenir Book" panose="02000503020000020003" pitchFamily="2" charset="0"/>
            </a:endParaRPr>
          </a:p>
          <a:p>
            <a:pPr lvl="1"/>
            <a:endParaRPr lang="en-US" dirty="0"/>
          </a:p>
        </p:txBody>
      </p:sp>
    </p:spTree>
    <p:extLst>
      <p:ext uri="{BB962C8B-B14F-4D97-AF65-F5344CB8AC3E}">
        <p14:creationId xmlns:p14="http://schemas.microsoft.com/office/powerpoint/2010/main" val="2945788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B0474-499C-4C4C-9DA6-F4BA3EE28D9C}"/>
              </a:ext>
            </a:extLst>
          </p:cNvPr>
          <p:cNvSpPr>
            <a:spLocks noGrp="1"/>
          </p:cNvSpPr>
          <p:nvPr>
            <p:ph type="title"/>
          </p:nvPr>
        </p:nvSpPr>
        <p:spPr>
          <a:xfrm>
            <a:off x="1557338" y="304800"/>
            <a:ext cx="9258300" cy="1219200"/>
          </a:xfrm>
        </p:spPr>
        <p:txBody>
          <a:bodyPr>
            <a:normAutofit/>
          </a:bodyPr>
          <a:lstStyle/>
          <a:p>
            <a:pPr lvl="1" algn="ctr"/>
            <a:r>
              <a:rPr lang="en-US" sz="2500" b="1" dirty="0">
                <a:solidFill>
                  <a:schemeClr val="tx1"/>
                </a:solidFill>
                <a:latin typeface="Avenir Book" panose="02000503020000020003" pitchFamily="2" charset="0"/>
              </a:rPr>
              <a:t>Talking about death does not result in death coming sooner</a:t>
            </a:r>
          </a:p>
        </p:txBody>
      </p:sp>
      <p:sp>
        <p:nvSpPr>
          <p:cNvPr id="3" name="Content Placeholder 2">
            <a:extLst>
              <a:ext uri="{FF2B5EF4-FFF2-40B4-BE49-F238E27FC236}">
                <a16:creationId xmlns:a16="http://schemas.microsoft.com/office/drawing/2014/main" id="{EF4F66B4-70BB-4668-B61C-F0B40BDA3109}"/>
              </a:ext>
            </a:extLst>
          </p:cNvPr>
          <p:cNvSpPr>
            <a:spLocks noGrp="1"/>
          </p:cNvSpPr>
          <p:nvPr>
            <p:ph idx="1"/>
          </p:nvPr>
        </p:nvSpPr>
        <p:spPr>
          <a:xfrm>
            <a:off x="1828800" y="1524000"/>
            <a:ext cx="8229600" cy="4800600"/>
          </a:xfrm>
        </p:spPr>
        <p:txBody>
          <a:bodyPr>
            <a:normAutofit/>
          </a:bodyPr>
          <a:lstStyle/>
          <a:p>
            <a:pPr lvl="1"/>
            <a:endParaRPr lang="en-US" sz="1800" dirty="0">
              <a:latin typeface="Avenir Book" panose="02000503020000020003" pitchFamily="2" charset="0"/>
            </a:endParaRPr>
          </a:p>
          <a:p>
            <a:pPr lvl="1"/>
            <a:r>
              <a:rPr lang="en-US" sz="1800" dirty="0">
                <a:latin typeface="Avenir Book" panose="02000503020000020003" pitchFamily="2" charset="0"/>
              </a:rPr>
              <a:t>Talking about death openly creates opportunities for all involved and does not hasten death</a:t>
            </a:r>
          </a:p>
          <a:p>
            <a:pPr lvl="1"/>
            <a:endParaRPr lang="en-US" sz="1800" dirty="0">
              <a:latin typeface="Avenir Book" panose="02000503020000020003" pitchFamily="2" charset="0"/>
            </a:endParaRPr>
          </a:p>
          <a:p>
            <a:pPr lvl="2"/>
            <a:r>
              <a:rPr lang="en-US" sz="1800" dirty="0">
                <a:latin typeface="Avenir Book" panose="02000503020000020003" pitchFamily="2" charset="0"/>
              </a:rPr>
              <a:t>Most people who are dying know they are dying.</a:t>
            </a:r>
          </a:p>
          <a:p>
            <a:pPr lvl="2"/>
            <a:r>
              <a:rPr lang="en-US" sz="1800" dirty="0">
                <a:latin typeface="Avenir Book" panose="02000503020000020003" pitchFamily="2" charset="0"/>
              </a:rPr>
              <a:t>Many individuals dying try to protect their loved ones from pain and anguish</a:t>
            </a:r>
          </a:p>
          <a:p>
            <a:pPr lvl="2"/>
            <a:r>
              <a:rPr lang="en-US" sz="1800" dirty="0">
                <a:latin typeface="Avenir Book" panose="02000503020000020003" pitchFamily="2" charset="0"/>
              </a:rPr>
              <a:t>Talking about death can bring a sense of peace and comfort to individuals if they are open to discussing their experience</a:t>
            </a:r>
          </a:p>
          <a:p>
            <a:pPr lvl="2"/>
            <a:r>
              <a:rPr lang="en-US" sz="1800" dirty="0">
                <a:latin typeface="Avenir Book" panose="02000503020000020003" pitchFamily="2" charset="0"/>
              </a:rPr>
              <a:t>Others have no interest in talking about death and find it stressful and anxiety provoking</a:t>
            </a:r>
          </a:p>
          <a:p>
            <a:pPr lvl="2"/>
            <a:r>
              <a:rPr lang="en-US" sz="1800" b="1" dirty="0">
                <a:latin typeface="Avenir Book" panose="02000503020000020003" pitchFamily="2" charset="0"/>
              </a:rPr>
              <a:t>Companion role is to meet individuals where they are on their terms.</a:t>
            </a:r>
          </a:p>
          <a:p>
            <a:pPr marL="0" indent="0">
              <a:buNone/>
            </a:pPr>
            <a:endParaRPr lang="en-US" b="1" dirty="0"/>
          </a:p>
          <a:p>
            <a:pPr marL="0" indent="0">
              <a:buNone/>
            </a:pPr>
            <a:endParaRPr lang="en-US" dirty="0"/>
          </a:p>
        </p:txBody>
      </p:sp>
    </p:spTree>
    <p:extLst>
      <p:ext uri="{BB962C8B-B14F-4D97-AF65-F5344CB8AC3E}">
        <p14:creationId xmlns:p14="http://schemas.microsoft.com/office/powerpoint/2010/main" val="351953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89388-608F-46D9-A9FD-1CD6DDA62DBC}"/>
              </a:ext>
            </a:extLst>
          </p:cNvPr>
          <p:cNvSpPr>
            <a:spLocks noGrp="1"/>
          </p:cNvSpPr>
          <p:nvPr>
            <p:ph type="title"/>
          </p:nvPr>
        </p:nvSpPr>
        <p:spPr>
          <a:xfrm>
            <a:off x="2231136" y="593217"/>
            <a:ext cx="7729728" cy="1188720"/>
          </a:xfrm>
        </p:spPr>
        <p:txBody>
          <a:bodyPr>
            <a:normAutofit/>
          </a:bodyPr>
          <a:lstStyle/>
          <a:p>
            <a:pPr algn="ctr"/>
            <a:r>
              <a:rPr lang="en-US" sz="2000" b="1" dirty="0">
                <a:latin typeface="Avenir Book" panose="02000503020000020003" pitchFamily="2" charset="0"/>
              </a:rPr>
              <a:t>Most people are not prepared for their final stages of life</a:t>
            </a:r>
          </a:p>
        </p:txBody>
      </p:sp>
      <p:sp>
        <p:nvSpPr>
          <p:cNvPr id="3" name="Content Placeholder 2">
            <a:extLst>
              <a:ext uri="{FF2B5EF4-FFF2-40B4-BE49-F238E27FC236}">
                <a16:creationId xmlns:a16="http://schemas.microsoft.com/office/drawing/2014/main" id="{C07251CF-3B26-40E2-9989-321E2A2BE6C0}"/>
              </a:ext>
            </a:extLst>
          </p:cNvPr>
          <p:cNvSpPr>
            <a:spLocks noGrp="1"/>
          </p:cNvSpPr>
          <p:nvPr>
            <p:ph idx="1"/>
          </p:nvPr>
        </p:nvSpPr>
        <p:spPr>
          <a:xfrm>
            <a:off x="1943100" y="2171699"/>
            <a:ext cx="8267700" cy="4182237"/>
          </a:xfrm>
        </p:spPr>
        <p:txBody>
          <a:bodyPr/>
          <a:lstStyle/>
          <a:p>
            <a:endParaRPr lang="en-US" dirty="0"/>
          </a:p>
          <a:p>
            <a:r>
              <a:rPr lang="en-US" dirty="0">
                <a:latin typeface="Avenir Book" panose="02000503020000020003" pitchFamily="2" charset="0"/>
              </a:rPr>
              <a:t>Majority of people do not have advance directives in our country </a:t>
            </a:r>
          </a:p>
          <a:p>
            <a:endParaRPr lang="en-US" dirty="0">
              <a:latin typeface="Avenir Book" panose="02000503020000020003" pitchFamily="2" charset="0"/>
            </a:endParaRPr>
          </a:p>
          <a:p>
            <a:pPr lvl="1"/>
            <a:r>
              <a:rPr lang="en-US" sz="1800" dirty="0">
                <a:latin typeface="Avenir Book" panose="02000503020000020003" pitchFamily="2" charset="0"/>
              </a:rPr>
              <a:t>Advance Directives include living wills and appointment of health care power of attorney</a:t>
            </a:r>
          </a:p>
          <a:p>
            <a:pPr lvl="1"/>
            <a:r>
              <a:rPr lang="en-US" sz="1800" dirty="0">
                <a:latin typeface="Avenir Book" panose="02000503020000020003" pitchFamily="2" charset="0"/>
              </a:rPr>
              <a:t>5 D’s (revisit every decade, when you encounter death, divorce, diagnosis of serious condition and decline)</a:t>
            </a:r>
          </a:p>
          <a:p>
            <a:pPr lvl="1"/>
            <a:endParaRPr lang="en-US" dirty="0"/>
          </a:p>
        </p:txBody>
      </p:sp>
    </p:spTree>
    <p:extLst>
      <p:ext uri="{BB962C8B-B14F-4D97-AF65-F5344CB8AC3E}">
        <p14:creationId xmlns:p14="http://schemas.microsoft.com/office/powerpoint/2010/main" val="33872356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C3C08-F098-42CF-8F30-1F01C1E50C7A}"/>
              </a:ext>
            </a:extLst>
          </p:cNvPr>
          <p:cNvSpPr>
            <a:spLocks noGrp="1"/>
          </p:cNvSpPr>
          <p:nvPr>
            <p:ph type="title"/>
          </p:nvPr>
        </p:nvSpPr>
        <p:spPr>
          <a:xfrm>
            <a:off x="2231136" y="307467"/>
            <a:ext cx="7729728" cy="1188720"/>
          </a:xfrm>
        </p:spPr>
        <p:txBody>
          <a:bodyPr>
            <a:normAutofit/>
          </a:bodyPr>
          <a:lstStyle/>
          <a:p>
            <a:pPr algn="ctr"/>
            <a:r>
              <a:rPr lang="en-US" sz="2000" b="1" dirty="0">
                <a:latin typeface="Avenir Book" panose="02000503020000020003" pitchFamily="2" charset="0"/>
              </a:rPr>
              <a:t>Creating and End-of-Life Care Plan</a:t>
            </a:r>
          </a:p>
        </p:txBody>
      </p:sp>
      <p:sp>
        <p:nvSpPr>
          <p:cNvPr id="3" name="Content Placeholder 2">
            <a:extLst>
              <a:ext uri="{FF2B5EF4-FFF2-40B4-BE49-F238E27FC236}">
                <a16:creationId xmlns:a16="http://schemas.microsoft.com/office/drawing/2014/main" id="{9340C2CD-836C-4F14-B0E5-43331BDA530E}"/>
              </a:ext>
            </a:extLst>
          </p:cNvPr>
          <p:cNvSpPr>
            <a:spLocks noGrp="1"/>
          </p:cNvSpPr>
          <p:nvPr>
            <p:ph idx="1"/>
          </p:nvPr>
        </p:nvSpPr>
        <p:spPr>
          <a:xfrm>
            <a:off x="1928814" y="1771650"/>
            <a:ext cx="8265510" cy="4400549"/>
          </a:xfrm>
        </p:spPr>
        <p:txBody>
          <a:bodyPr>
            <a:normAutofit/>
          </a:bodyPr>
          <a:lstStyle/>
          <a:p>
            <a:r>
              <a:rPr lang="en-US" dirty="0">
                <a:latin typeface="Avenir Book" panose="02000503020000020003" pitchFamily="2" charset="0"/>
              </a:rPr>
              <a:t>A guide that identifies and outlines how you imagine being cared for at the end of your living days and beyond</a:t>
            </a:r>
          </a:p>
          <a:p>
            <a:endParaRPr lang="en-US" dirty="0">
              <a:latin typeface="Avenir Book" panose="02000503020000020003" pitchFamily="2" charset="0"/>
            </a:endParaRPr>
          </a:p>
          <a:p>
            <a:r>
              <a:rPr lang="en-US" dirty="0">
                <a:latin typeface="Avenir Book" panose="02000503020000020003" pitchFamily="2" charset="0"/>
              </a:rPr>
              <a:t>A multifaceted endeavor that involves:</a:t>
            </a:r>
          </a:p>
          <a:p>
            <a:endParaRPr lang="en-US" dirty="0">
              <a:latin typeface="Avenir Book" panose="02000503020000020003" pitchFamily="2" charset="0"/>
            </a:endParaRPr>
          </a:p>
          <a:p>
            <a:pPr lvl="1"/>
            <a:r>
              <a:rPr lang="en-US" sz="1800" dirty="0">
                <a:latin typeface="Avenir Book" panose="02000503020000020003" pitchFamily="2" charset="0"/>
              </a:rPr>
              <a:t>Advance Directives (Living Will and designation of HCPOA)</a:t>
            </a:r>
          </a:p>
          <a:p>
            <a:pPr lvl="1"/>
            <a:r>
              <a:rPr lang="en-US" sz="1800" dirty="0">
                <a:latin typeface="Avenir Book" panose="02000503020000020003" pitchFamily="2" charset="0"/>
              </a:rPr>
              <a:t>Estate Planning</a:t>
            </a:r>
          </a:p>
          <a:p>
            <a:pPr lvl="1"/>
            <a:r>
              <a:rPr lang="en-US" sz="1800" dirty="0">
                <a:latin typeface="Avenir Book" panose="02000503020000020003" pitchFamily="2" charset="0"/>
              </a:rPr>
              <a:t>Financial and Personal Matters</a:t>
            </a:r>
          </a:p>
          <a:p>
            <a:pPr lvl="1"/>
            <a:r>
              <a:rPr lang="en-US" sz="1800" dirty="0">
                <a:latin typeface="Avenir Book" panose="02000503020000020003" pitchFamily="2" charset="0"/>
              </a:rPr>
              <a:t>Vigil Planning</a:t>
            </a:r>
          </a:p>
          <a:p>
            <a:pPr lvl="1"/>
            <a:r>
              <a:rPr lang="en-US" sz="1800" dirty="0">
                <a:latin typeface="Avenir Book" panose="02000503020000020003" pitchFamily="2" charset="0"/>
              </a:rPr>
              <a:t>Legacy Work</a:t>
            </a:r>
          </a:p>
          <a:p>
            <a:pPr lvl="1"/>
            <a:r>
              <a:rPr lang="en-US" sz="1800" dirty="0">
                <a:latin typeface="Avenir Book" panose="02000503020000020003" pitchFamily="2" charset="0"/>
              </a:rPr>
              <a:t>After Death Care</a:t>
            </a:r>
          </a:p>
        </p:txBody>
      </p:sp>
    </p:spTree>
    <p:extLst>
      <p:ext uri="{BB962C8B-B14F-4D97-AF65-F5344CB8AC3E}">
        <p14:creationId xmlns:p14="http://schemas.microsoft.com/office/powerpoint/2010/main" val="9547711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31136" y="2016943"/>
            <a:ext cx="7729728" cy="3101983"/>
          </a:xfrm>
        </p:spPr>
        <p:txBody>
          <a:bodyPr>
            <a:noAutofit/>
          </a:bodyPr>
          <a:lstStyle/>
          <a:p>
            <a:pPr lvl="1"/>
            <a:r>
              <a:rPr lang="en-US" sz="2000" dirty="0">
                <a:latin typeface="Avenir Book" panose="02000503020000020003" pitchFamily="2" charset="0"/>
              </a:rPr>
              <a:t>No amount of conversation and planning will cover everything you will encounter.</a:t>
            </a:r>
          </a:p>
          <a:p>
            <a:pPr lvl="1"/>
            <a:endParaRPr lang="en-US" sz="2000" dirty="0">
              <a:latin typeface="Avenir Book" panose="02000503020000020003" pitchFamily="2" charset="0"/>
            </a:endParaRPr>
          </a:p>
          <a:p>
            <a:pPr lvl="1"/>
            <a:r>
              <a:rPr lang="en-US" sz="2000" dirty="0">
                <a:latin typeface="Avenir Book" panose="02000503020000020003" pitchFamily="2" charset="0"/>
              </a:rPr>
              <a:t>Still worthwhile to contemplate, explore and communicate your past, present and future beliefs and values.</a:t>
            </a:r>
          </a:p>
          <a:p>
            <a:pPr lvl="1"/>
            <a:endParaRPr lang="en-US" sz="2000" dirty="0">
              <a:latin typeface="Avenir Book" panose="02000503020000020003" pitchFamily="2" charset="0"/>
            </a:endParaRPr>
          </a:p>
          <a:p>
            <a:pPr lvl="1"/>
            <a:r>
              <a:rPr lang="en-US" sz="2000" dirty="0">
                <a:latin typeface="Avenir Book" panose="02000503020000020003" pitchFamily="2" charset="0"/>
              </a:rPr>
              <a:t>I have had family members say “No one should ever have to make the decisions I had to make for my loved one,” – with no directives, no guidance, no clarity</a:t>
            </a:r>
          </a:p>
          <a:p>
            <a:pPr lvl="1"/>
            <a:endParaRPr lang="en-US" sz="2000" dirty="0">
              <a:latin typeface="Avenir Book" panose="02000503020000020003" pitchFamily="2" charset="0"/>
            </a:endParaRPr>
          </a:p>
          <a:p>
            <a:pPr lvl="1"/>
            <a:r>
              <a:rPr lang="en-US" sz="2000" dirty="0">
                <a:latin typeface="Avenir Book" panose="02000503020000020003" pitchFamily="2" charset="0"/>
              </a:rPr>
              <a:t>Second guessing – some of this will occur anyway but some of this is avoidable</a:t>
            </a:r>
          </a:p>
        </p:txBody>
      </p:sp>
      <p:sp>
        <p:nvSpPr>
          <p:cNvPr id="3" name="Title 2"/>
          <p:cNvSpPr>
            <a:spLocks noGrp="1"/>
          </p:cNvSpPr>
          <p:nvPr>
            <p:ph type="title"/>
          </p:nvPr>
        </p:nvSpPr>
        <p:spPr>
          <a:xfrm>
            <a:off x="2474023" y="350330"/>
            <a:ext cx="7729728" cy="1188720"/>
          </a:xfrm>
        </p:spPr>
        <p:txBody>
          <a:bodyPr>
            <a:normAutofit/>
          </a:bodyPr>
          <a:lstStyle/>
          <a:p>
            <a:r>
              <a:rPr lang="en-US" sz="2500" dirty="0">
                <a:latin typeface="Avenir Book" panose="02000503020000020003" pitchFamily="2" charset="0"/>
              </a:rPr>
              <a:t>When is it a good time to talk about death?</a:t>
            </a:r>
          </a:p>
        </p:txBody>
      </p:sp>
    </p:spTree>
    <p:extLst>
      <p:ext uri="{BB962C8B-B14F-4D97-AF65-F5344CB8AC3E}">
        <p14:creationId xmlns:p14="http://schemas.microsoft.com/office/powerpoint/2010/main" val="21951300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0B3485-5FEF-BC87-A1AA-D58629DAB1D9}"/>
              </a:ext>
            </a:extLst>
          </p:cNvPr>
          <p:cNvSpPr>
            <a:spLocks noGrp="1"/>
          </p:cNvSpPr>
          <p:nvPr>
            <p:ph idx="1"/>
          </p:nvPr>
        </p:nvSpPr>
        <p:spPr>
          <a:xfrm>
            <a:off x="928688" y="0"/>
            <a:ext cx="10544175" cy="7115175"/>
          </a:xfrm>
        </p:spPr>
        <p:txBody>
          <a:bodyPr>
            <a:normAutofit fontScale="92500" lnSpcReduction="10000"/>
          </a:bodyPr>
          <a:lstStyle/>
          <a:p>
            <a:pPr marL="0" marR="0" algn="ctr" fontAlgn="base">
              <a:spcBef>
                <a:spcPts val="0"/>
              </a:spcBef>
              <a:spcAft>
                <a:spcPts val="0"/>
              </a:spcAft>
            </a:pPr>
            <a:r>
              <a:rPr lang="en-US" sz="1800" kern="1800" dirty="0">
                <a:solidFill>
                  <a:schemeClr val="tx1"/>
                </a:solidFill>
                <a:effectLst/>
                <a:latin typeface="Avenir Book" panose="02000503020000020003" pitchFamily="2" charset="0"/>
                <a:ea typeface="Times New Roman" panose="02020603050405020304" pitchFamily="18" charset="0"/>
                <a:cs typeface="Open Sans" panose="020B0606030504020204" pitchFamily="34" charset="0"/>
              </a:rPr>
              <a:t>Eleven Tenets of Companioning the Bereaved </a:t>
            </a:r>
            <a:endParaRPr lang="en-US" sz="1800" kern="100"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endParaRPr>
          </a:p>
          <a:p>
            <a:pPr marL="0" marR="0" algn="ctr" fontAlgn="base">
              <a:spcBef>
                <a:spcPts val="0"/>
              </a:spcBef>
              <a:spcAft>
                <a:spcPts val="0"/>
              </a:spcAft>
            </a:pPr>
            <a:r>
              <a:rPr lang="en-US" sz="1800" kern="0" dirty="0">
                <a:solidFill>
                  <a:schemeClr val="tx1"/>
                </a:solidFill>
                <a:effectLst/>
                <a:latin typeface="Avenir Book" panose="02000503020000020003" pitchFamily="2" charset="0"/>
                <a:ea typeface="Times New Roman" panose="02020603050405020304" pitchFamily="18" charset="0"/>
                <a:cs typeface="Times New Roman" panose="02020603050405020304" pitchFamily="18" charset="0"/>
              </a:rPr>
              <a:t>By Alan Wolfelt</a:t>
            </a:r>
            <a:endParaRPr lang="en-US" sz="1800" kern="100" dirty="0">
              <a:solidFill>
                <a:schemeClr val="tx1"/>
              </a:solidFill>
              <a:effectLst/>
              <a:latin typeface="Avenir Book" panose="02000503020000020003" pitchFamily="2" charset="0"/>
              <a:ea typeface="Calibri" panose="020F0502020204030204" pitchFamily="34" charset="0"/>
              <a:cs typeface="Times New Roman" panose="02020603050405020304" pitchFamily="18" charset="0"/>
            </a:endParaRPr>
          </a:p>
          <a:p>
            <a:pPr marL="0" marR="0" algn="ctr" fontAlgn="base">
              <a:spcBef>
                <a:spcPts val="0"/>
              </a:spcBef>
              <a:spcAft>
                <a:spcPts val="0"/>
              </a:spcAft>
            </a:pPr>
            <a:r>
              <a:rPr lang="en-US" sz="1800" kern="0" dirty="0">
                <a:solidFill>
                  <a:srgbClr val="333333"/>
                </a:solidFill>
                <a:effectLst/>
                <a:latin typeface="Avenir Book" panose="02000503020000020003" pitchFamily="2" charset="0"/>
                <a:ea typeface="Times New Roman" panose="02020603050405020304" pitchFamily="18" charset="0"/>
                <a:cs typeface="Times New Roman" panose="02020603050405020304" pitchFamily="18" charset="0"/>
              </a:rPr>
              <a:t> </a:t>
            </a:r>
            <a:endParaRPr lang="en-US" sz="1800" kern="100" dirty="0">
              <a:effectLst/>
              <a:latin typeface="Avenir Book" panose="02000503020000020003" pitchFamily="2" charset="0"/>
              <a:ea typeface="Calibri" panose="020F0502020204030204" pitchFamily="34" charset="0"/>
              <a:cs typeface="Times New Roman" panose="02020603050405020304" pitchFamily="18" charset="0"/>
            </a:endParaRPr>
          </a:p>
          <a:p>
            <a:pPr marL="0" marR="0" indent="0" fontAlgn="base">
              <a:spcBef>
                <a:spcPts val="0"/>
              </a:spcBef>
              <a:spcAft>
                <a:spcPts val="0"/>
              </a:spcAft>
              <a:buNone/>
            </a:pPr>
            <a:r>
              <a:rPr lang="en-US" sz="1900" kern="0" dirty="0">
                <a:solidFill>
                  <a:srgbClr val="666666"/>
                </a:solidFill>
                <a:effectLst/>
                <a:latin typeface="Avenir Book" panose="02000503020000020003" pitchFamily="2" charset="0"/>
                <a:ea typeface="Times New Roman" panose="02020603050405020304" pitchFamily="18" charset="0"/>
                <a:cs typeface="Times New Roman" panose="02020603050405020304" pitchFamily="18" charset="0"/>
              </a:rPr>
              <a:t>Companioning is about </a:t>
            </a:r>
            <a:r>
              <a:rPr lang="en-US" sz="1900" b="1" kern="0" dirty="0">
                <a:solidFill>
                  <a:srgbClr val="666666"/>
                </a:solidFill>
                <a:effectLst/>
                <a:latin typeface="Avenir Book" panose="02000503020000020003" pitchFamily="2" charset="0"/>
                <a:ea typeface="Times New Roman" panose="02020603050405020304" pitchFamily="18" charset="0"/>
                <a:cs typeface="Times New Roman" panose="02020603050405020304" pitchFamily="18" charset="0"/>
              </a:rPr>
              <a:t>being present </a:t>
            </a:r>
            <a:r>
              <a:rPr lang="en-US" sz="1900" kern="0" dirty="0">
                <a:solidFill>
                  <a:srgbClr val="666666"/>
                </a:solidFill>
                <a:effectLst/>
                <a:latin typeface="Avenir Book" panose="02000503020000020003" pitchFamily="2" charset="0"/>
                <a:ea typeface="Times New Roman" panose="02020603050405020304" pitchFamily="18" charset="0"/>
                <a:cs typeface="Times New Roman" panose="02020603050405020304" pitchFamily="18" charset="0"/>
              </a:rPr>
              <a:t>to another person’s pain; it is not about taking away the pain.</a:t>
            </a:r>
            <a:endParaRPr lang="en-US" sz="1900" kern="100" dirty="0">
              <a:effectLst/>
              <a:latin typeface="Avenir Book" panose="02000503020000020003" pitchFamily="2" charset="0"/>
              <a:ea typeface="Calibri" panose="020F0502020204030204" pitchFamily="34" charset="0"/>
              <a:cs typeface="Times New Roman" panose="02020603050405020304" pitchFamily="18" charset="0"/>
            </a:endParaRPr>
          </a:p>
          <a:p>
            <a:pPr marL="0" marR="0" fontAlgn="base">
              <a:spcBef>
                <a:spcPts val="0"/>
              </a:spcBef>
              <a:spcAft>
                <a:spcPts val="0"/>
              </a:spcAft>
            </a:pPr>
            <a:r>
              <a:rPr lang="en-US" sz="1900" kern="0" dirty="0">
                <a:solidFill>
                  <a:srgbClr val="666666"/>
                </a:solidFill>
                <a:effectLst/>
                <a:latin typeface="Avenir Book" panose="02000503020000020003" pitchFamily="2" charset="0"/>
                <a:ea typeface="Times New Roman" panose="02020603050405020304" pitchFamily="18" charset="0"/>
                <a:cs typeface="Times New Roman" panose="02020603050405020304" pitchFamily="18" charset="0"/>
              </a:rPr>
              <a:t> </a:t>
            </a:r>
            <a:endParaRPr lang="en-US" sz="1900" kern="100" dirty="0">
              <a:effectLst/>
              <a:latin typeface="Avenir Book" panose="02000503020000020003" pitchFamily="2" charset="0"/>
              <a:ea typeface="Calibri" panose="020F0502020204030204" pitchFamily="34" charset="0"/>
              <a:cs typeface="Times New Roman" panose="02020603050405020304" pitchFamily="18" charset="0"/>
            </a:endParaRPr>
          </a:p>
          <a:p>
            <a:pPr marL="0" marR="0" indent="0" fontAlgn="base">
              <a:spcBef>
                <a:spcPts val="0"/>
              </a:spcBef>
              <a:spcAft>
                <a:spcPts val="0"/>
              </a:spcAft>
              <a:buNone/>
            </a:pPr>
            <a:r>
              <a:rPr lang="en-US" sz="1900" kern="0" dirty="0">
                <a:solidFill>
                  <a:srgbClr val="666666"/>
                </a:solidFill>
                <a:effectLst/>
                <a:latin typeface="Avenir Book" panose="02000503020000020003" pitchFamily="2" charset="0"/>
                <a:ea typeface="Times New Roman" panose="02020603050405020304" pitchFamily="18" charset="0"/>
                <a:cs typeface="Times New Roman" panose="02020603050405020304" pitchFamily="18" charset="0"/>
              </a:rPr>
              <a:t>Companioning is about going to the wilderness of the soul with another human being’ it is </a:t>
            </a:r>
            <a:r>
              <a:rPr lang="en-US" sz="1900" b="1" kern="0" dirty="0">
                <a:solidFill>
                  <a:srgbClr val="666666"/>
                </a:solidFill>
                <a:effectLst/>
                <a:latin typeface="Avenir Book" panose="02000503020000020003" pitchFamily="2" charset="0"/>
                <a:ea typeface="Times New Roman" panose="02020603050405020304" pitchFamily="18" charset="0"/>
                <a:cs typeface="Times New Roman" panose="02020603050405020304" pitchFamily="18" charset="0"/>
              </a:rPr>
              <a:t>not about thinking you are responsible</a:t>
            </a:r>
            <a:r>
              <a:rPr lang="en-US" sz="1900" kern="0" dirty="0">
                <a:solidFill>
                  <a:srgbClr val="666666"/>
                </a:solidFill>
                <a:effectLst/>
                <a:latin typeface="Avenir Book" panose="02000503020000020003" pitchFamily="2" charset="0"/>
                <a:ea typeface="Times New Roman" panose="02020603050405020304" pitchFamily="18" charset="0"/>
                <a:cs typeface="Times New Roman" panose="02020603050405020304" pitchFamily="18" charset="0"/>
              </a:rPr>
              <a:t> for finding the way out.</a:t>
            </a:r>
            <a:endParaRPr lang="en-US" sz="1900" kern="100" dirty="0">
              <a:effectLst/>
              <a:latin typeface="Avenir Book" panose="02000503020000020003" pitchFamily="2" charset="0"/>
              <a:ea typeface="Calibri" panose="020F0502020204030204" pitchFamily="34" charset="0"/>
              <a:cs typeface="Times New Roman" panose="02020603050405020304" pitchFamily="18" charset="0"/>
            </a:endParaRPr>
          </a:p>
          <a:p>
            <a:pPr marL="0" marR="0" fontAlgn="base">
              <a:spcBef>
                <a:spcPts val="0"/>
              </a:spcBef>
              <a:spcAft>
                <a:spcPts val="0"/>
              </a:spcAft>
            </a:pPr>
            <a:r>
              <a:rPr lang="en-US" sz="1900" kern="0" dirty="0">
                <a:solidFill>
                  <a:srgbClr val="666666"/>
                </a:solidFill>
                <a:effectLst/>
                <a:latin typeface="Avenir Book" panose="02000503020000020003" pitchFamily="2" charset="0"/>
                <a:ea typeface="Times New Roman" panose="02020603050405020304" pitchFamily="18" charset="0"/>
                <a:cs typeface="Times New Roman" panose="02020603050405020304" pitchFamily="18" charset="0"/>
              </a:rPr>
              <a:t> </a:t>
            </a:r>
            <a:endParaRPr lang="en-US" sz="1900" kern="100" dirty="0">
              <a:effectLst/>
              <a:latin typeface="Avenir Book" panose="02000503020000020003" pitchFamily="2" charset="0"/>
              <a:ea typeface="Calibri" panose="020F0502020204030204" pitchFamily="34" charset="0"/>
              <a:cs typeface="Times New Roman" panose="02020603050405020304" pitchFamily="18" charset="0"/>
            </a:endParaRPr>
          </a:p>
          <a:p>
            <a:pPr marL="0" marR="0" indent="0" fontAlgn="base">
              <a:spcBef>
                <a:spcPts val="0"/>
              </a:spcBef>
              <a:spcAft>
                <a:spcPts val="0"/>
              </a:spcAft>
              <a:buNone/>
            </a:pPr>
            <a:r>
              <a:rPr lang="en-US" sz="1900" kern="0" dirty="0">
                <a:solidFill>
                  <a:srgbClr val="666666"/>
                </a:solidFill>
                <a:effectLst/>
                <a:latin typeface="Avenir Book" panose="02000503020000020003" pitchFamily="2" charset="0"/>
                <a:ea typeface="Times New Roman" panose="02020603050405020304" pitchFamily="18" charset="0"/>
                <a:cs typeface="Times New Roman" panose="02020603050405020304" pitchFamily="18" charset="0"/>
              </a:rPr>
              <a:t>Companioning is about </a:t>
            </a:r>
            <a:r>
              <a:rPr lang="en-US" sz="1900" b="1" kern="0" dirty="0">
                <a:solidFill>
                  <a:srgbClr val="666666"/>
                </a:solidFill>
                <a:effectLst/>
                <a:latin typeface="Avenir Book" panose="02000503020000020003" pitchFamily="2" charset="0"/>
                <a:ea typeface="Times New Roman" panose="02020603050405020304" pitchFamily="18" charset="0"/>
                <a:cs typeface="Times New Roman" panose="02020603050405020304" pitchFamily="18" charset="0"/>
              </a:rPr>
              <a:t>honoring the spirit</a:t>
            </a:r>
            <a:r>
              <a:rPr lang="en-US" sz="1900" kern="0" dirty="0">
                <a:solidFill>
                  <a:srgbClr val="666666"/>
                </a:solidFill>
                <a:effectLst/>
                <a:latin typeface="Avenir Book" panose="02000503020000020003" pitchFamily="2" charset="0"/>
                <a:ea typeface="Times New Roman" panose="02020603050405020304" pitchFamily="18" charset="0"/>
                <a:cs typeface="Times New Roman" panose="02020603050405020304" pitchFamily="18" charset="0"/>
              </a:rPr>
              <a:t>; it is not about analyzing with the head.</a:t>
            </a:r>
            <a:endParaRPr lang="en-US" sz="1900" kern="100" dirty="0">
              <a:effectLst/>
              <a:latin typeface="Avenir Book" panose="02000503020000020003" pitchFamily="2" charset="0"/>
              <a:ea typeface="Calibri" panose="020F0502020204030204" pitchFamily="34" charset="0"/>
              <a:cs typeface="Times New Roman" panose="02020603050405020304" pitchFamily="18" charset="0"/>
            </a:endParaRPr>
          </a:p>
          <a:p>
            <a:pPr marL="0" marR="0" fontAlgn="base">
              <a:spcBef>
                <a:spcPts val="0"/>
              </a:spcBef>
              <a:spcAft>
                <a:spcPts val="0"/>
              </a:spcAft>
            </a:pPr>
            <a:r>
              <a:rPr lang="en-US" sz="1900" kern="0" dirty="0">
                <a:solidFill>
                  <a:srgbClr val="666666"/>
                </a:solidFill>
                <a:effectLst/>
                <a:latin typeface="Avenir Book" panose="02000503020000020003" pitchFamily="2" charset="0"/>
                <a:ea typeface="Times New Roman" panose="02020603050405020304" pitchFamily="18" charset="0"/>
                <a:cs typeface="Times New Roman" panose="02020603050405020304" pitchFamily="18" charset="0"/>
              </a:rPr>
              <a:t> </a:t>
            </a:r>
            <a:endParaRPr lang="en-US" sz="1900" kern="100" dirty="0">
              <a:effectLst/>
              <a:latin typeface="Avenir Book" panose="02000503020000020003" pitchFamily="2" charset="0"/>
              <a:ea typeface="Calibri" panose="020F0502020204030204" pitchFamily="34" charset="0"/>
              <a:cs typeface="Times New Roman" panose="02020603050405020304" pitchFamily="18" charset="0"/>
            </a:endParaRPr>
          </a:p>
          <a:p>
            <a:pPr marL="0" marR="0" indent="0" fontAlgn="base">
              <a:spcBef>
                <a:spcPts val="0"/>
              </a:spcBef>
              <a:spcAft>
                <a:spcPts val="0"/>
              </a:spcAft>
              <a:buNone/>
            </a:pPr>
            <a:r>
              <a:rPr lang="en-US" sz="1900" kern="0" dirty="0">
                <a:solidFill>
                  <a:srgbClr val="666666"/>
                </a:solidFill>
                <a:effectLst/>
                <a:latin typeface="Avenir Book" panose="02000503020000020003" pitchFamily="2" charset="0"/>
                <a:ea typeface="Times New Roman" panose="02020603050405020304" pitchFamily="18" charset="0"/>
                <a:cs typeface="Times New Roman" panose="02020603050405020304" pitchFamily="18" charset="0"/>
              </a:rPr>
              <a:t>Companioning is about </a:t>
            </a:r>
            <a:r>
              <a:rPr lang="en-US" sz="1900" b="1" kern="0" dirty="0">
                <a:solidFill>
                  <a:srgbClr val="666666"/>
                </a:solidFill>
                <a:effectLst/>
                <a:latin typeface="Avenir Book" panose="02000503020000020003" pitchFamily="2" charset="0"/>
                <a:ea typeface="Times New Roman" panose="02020603050405020304" pitchFamily="18" charset="0"/>
                <a:cs typeface="Times New Roman" panose="02020603050405020304" pitchFamily="18" charset="0"/>
              </a:rPr>
              <a:t>listening with the heart </a:t>
            </a:r>
            <a:r>
              <a:rPr lang="en-US" sz="1900" kern="0" dirty="0">
                <a:solidFill>
                  <a:srgbClr val="666666"/>
                </a:solidFill>
                <a:effectLst/>
                <a:latin typeface="Avenir Book" panose="02000503020000020003" pitchFamily="2" charset="0"/>
                <a:ea typeface="Times New Roman" panose="02020603050405020304" pitchFamily="18" charset="0"/>
                <a:cs typeface="Times New Roman" panose="02020603050405020304" pitchFamily="18" charset="0"/>
              </a:rPr>
              <a:t>- it is not about analyzing with the head.</a:t>
            </a:r>
            <a:endParaRPr lang="en-US" sz="1900" kern="100" dirty="0">
              <a:effectLst/>
              <a:latin typeface="Avenir Book" panose="02000503020000020003" pitchFamily="2" charset="0"/>
              <a:ea typeface="Calibri" panose="020F0502020204030204" pitchFamily="34" charset="0"/>
              <a:cs typeface="Times New Roman" panose="02020603050405020304" pitchFamily="18" charset="0"/>
            </a:endParaRPr>
          </a:p>
          <a:p>
            <a:pPr marL="0" marR="0" fontAlgn="base">
              <a:spcBef>
                <a:spcPts val="0"/>
              </a:spcBef>
              <a:spcAft>
                <a:spcPts val="0"/>
              </a:spcAft>
            </a:pPr>
            <a:r>
              <a:rPr lang="en-US" sz="1900" kern="0" dirty="0">
                <a:solidFill>
                  <a:srgbClr val="333333"/>
                </a:solidFill>
                <a:effectLst/>
                <a:latin typeface="Avenir Book" panose="02000503020000020003" pitchFamily="2" charset="0"/>
                <a:ea typeface="Times New Roman" panose="02020603050405020304" pitchFamily="18" charset="0"/>
                <a:cs typeface="Times New Roman" panose="02020603050405020304" pitchFamily="18" charset="0"/>
              </a:rPr>
              <a:t> </a:t>
            </a:r>
            <a:endParaRPr lang="en-US" sz="1900" kern="100" dirty="0">
              <a:effectLst/>
              <a:latin typeface="Avenir Book" panose="02000503020000020003" pitchFamily="2" charset="0"/>
              <a:ea typeface="Calibri" panose="020F0502020204030204" pitchFamily="34" charset="0"/>
              <a:cs typeface="Times New Roman" panose="02020603050405020304" pitchFamily="18" charset="0"/>
            </a:endParaRPr>
          </a:p>
          <a:p>
            <a:pPr marL="0" marR="0" indent="0" fontAlgn="base">
              <a:spcBef>
                <a:spcPts val="0"/>
              </a:spcBef>
              <a:spcAft>
                <a:spcPts val="0"/>
              </a:spcAft>
              <a:buNone/>
            </a:pPr>
            <a:r>
              <a:rPr lang="en-US" sz="1900" kern="0" dirty="0">
                <a:solidFill>
                  <a:srgbClr val="666666"/>
                </a:solidFill>
                <a:effectLst/>
                <a:latin typeface="Avenir Book" panose="02000503020000020003" pitchFamily="2" charset="0"/>
                <a:ea typeface="Times New Roman" panose="02020603050405020304" pitchFamily="18" charset="0"/>
                <a:cs typeface="Times New Roman" panose="02020603050405020304" pitchFamily="18" charset="0"/>
              </a:rPr>
              <a:t>Companioning is </a:t>
            </a:r>
            <a:r>
              <a:rPr lang="en-US" sz="1900" b="1" kern="0" dirty="0">
                <a:solidFill>
                  <a:srgbClr val="666666"/>
                </a:solidFill>
                <a:effectLst/>
                <a:latin typeface="Avenir Book" panose="02000503020000020003" pitchFamily="2" charset="0"/>
                <a:ea typeface="Times New Roman" panose="02020603050405020304" pitchFamily="18" charset="0"/>
                <a:cs typeface="Times New Roman" panose="02020603050405020304" pitchFamily="18" charset="0"/>
              </a:rPr>
              <a:t>about bearing witness to the struggles of others</a:t>
            </a:r>
            <a:r>
              <a:rPr lang="en-US" sz="1900" kern="0" dirty="0">
                <a:solidFill>
                  <a:srgbClr val="666666"/>
                </a:solidFill>
                <a:effectLst/>
                <a:latin typeface="Avenir Book" panose="02000503020000020003" pitchFamily="2" charset="0"/>
                <a:ea typeface="Times New Roman" panose="02020603050405020304" pitchFamily="18" charset="0"/>
                <a:cs typeface="Times New Roman" panose="02020603050405020304" pitchFamily="18" charset="0"/>
              </a:rPr>
              <a:t>; it is not about judging or directing these struggles.</a:t>
            </a:r>
            <a:endParaRPr lang="en-US" sz="1900" kern="100" dirty="0">
              <a:effectLst/>
              <a:latin typeface="Avenir Book" panose="02000503020000020003" pitchFamily="2" charset="0"/>
              <a:ea typeface="Calibri" panose="020F0502020204030204" pitchFamily="34" charset="0"/>
              <a:cs typeface="Times New Roman" panose="02020603050405020304" pitchFamily="18" charset="0"/>
            </a:endParaRPr>
          </a:p>
          <a:p>
            <a:pPr marL="0" marR="0" fontAlgn="base">
              <a:spcBef>
                <a:spcPts val="0"/>
              </a:spcBef>
              <a:spcAft>
                <a:spcPts val="0"/>
              </a:spcAft>
            </a:pPr>
            <a:r>
              <a:rPr lang="en-US" sz="1900" kern="0" dirty="0">
                <a:solidFill>
                  <a:srgbClr val="666666"/>
                </a:solidFill>
                <a:effectLst/>
                <a:latin typeface="Avenir Book" panose="02000503020000020003" pitchFamily="2" charset="0"/>
                <a:ea typeface="Times New Roman" panose="02020603050405020304" pitchFamily="18" charset="0"/>
                <a:cs typeface="Times New Roman" panose="02020603050405020304" pitchFamily="18" charset="0"/>
              </a:rPr>
              <a:t> </a:t>
            </a:r>
            <a:endParaRPr lang="en-US" sz="1900" kern="100" dirty="0">
              <a:effectLst/>
              <a:latin typeface="Avenir Book" panose="02000503020000020003" pitchFamily="2" charset="0"/>
              <a:ea typeface="Calibri" panose="020F0502020204030204" pitchFamily="34" charset="0"/>
              <a:cs typeface="Times New Roman" panose="02020603050405020304" pitchFamily="18" charset="0"/>
            </a:endParaRPr>
          </a:p>
          <a:p>
            <a:pPr marL="0" marR="0" indent="0" fontAlgn="base">
              <a:spcBef>
                <a:spcPts val="0"/>
              </a:spcBef>
              <a:spcAft>
                <a:spcPts val="0"/>
              </a:spcAft>
              <a:buNone/>
            </a:pPr>
            <a:r>
              <a:rPr lang="en-US" sz="1900" kern="0" dirty="0">
                <a:solidFill>
                  <a:srgbClr val="666666"/>
                </a:solidFill>
                <a:effectLst/>
                <a:latin typeface="Avenir Book" panose="02000503020000020003" pitchFamily="2" charset="0"/>
                <a:ea typeface="Times New Roman" panose="02020603050405020304" pitchFamily="18" charset="0"/>
                <a:cs typeface="Times New Roman" panose="02020603050405020304" pitchFamily="18" charset="0"/>
              </a:rPr>
              <a:t>Companioning is about </a:t>
            </a:r>
            <a:r>
              <a:rPr lang="en-US" sz="1900" b="1" kern="0" dirty="0">
                <a:solidFill>
                  <a:srgbClr val="666666"/>
                </a:solidFill>
                <a:effectLst/>
                <a:latin typeface="Avenir Book" panose="02000503020000020003" pitchFamily="2" charset="0"/>
                <a:ea typeface="Times New Roman" panose="02020603050405020304" pitchFamily="18" charset="0"/>
                <a:cs typeface="Times New Roman" panose="02020603050405020304" pitchFamily="18" charset="0"/>
              </a:rPr>
              <a:t>walking alongside</a:t>
            </a:r>
            <a:r>
              <a:rPr lang="en-US" sz="1900" kern="0" dirty="0">
                <a:solidFill>
                  <a:srgbClr val="666666"/>
                </a:solidFill>
                <a:effectLst/>
                <a:latin typeface="Avenir Book" panose="02000503020000020003" pitchFamily="2" charset="0"/>
                <a:ea typeface="Times New Roman" panose="02020603050405020304" pitchFamily="18" charset="0"/>
                <a:cs typeface="Times New Roman" panose="02020603050405020304" pitchFamily="18" charset="0"/>
              </a:rPr>
              <a:t>; it is not about leading.</a:t>
            </a:r>
            <a:endParaRPr lang="en-US" sz="1900" kern="100" dirty="0">
              <a:effectLst/>
              <a:latin typeface="Avenir Book" panose="02000503020000020003" pitchFamily="2" charset="0"/>
              <a:ea typeface="Calibri" panose="020F0502020204030204" pitchFamily="34" charset="0"/>
              <a:cs typeface="Times New Roman" panose="02020603050405020304" pitchFamily="18" charset="0"/>
            </a:endParaRPr>
          </a:p>
          <a:p>
            <a:pPr marL="0" marR="0" fontAlgn="base">
              <a:spcBef>
                <a:spcPts val="0"/>
              </a:spcBef>
              <a:spcAft>
                <a:spcPts val="0"/>
              </a:spcAft>
            </a:pPr>
            <a:r>
              <a:rPr lang="en-US" sz="1900" kern="0" dirty="0">
                <a:solidFill>
                  <a:srgbClr val="666666"/>
                </a:solidFill>
                <a:effectLst/>
                <a:latin typeface="Avenir Book" panose="02000503020000020003" pitchFamily="2" charset="0"/>
                <a:ea typeface="Times New Roman" panose="02020603050405020304" pitchFamily="18" charset="0"/>
                <a:cs typeface="Times New Roman" panose="02020603050405020304" pitchFamily="18" charset="0"/>
              </a:rPr>
              <a:t> </a:t>
            </a:r>
            <a:endParaRPr lang="en-US" sz="1900" kern="100" dirty="0">
              <a:effectLst/>
              <a:latin typeface="Avenir Book" panose="02000503020000020003" pitchFamily="2" charset="0"/>
              <a:ea typeface="Calibri" panose="020F0502020204030204" pitchFamily="34" charset="0"/>
              <a:cs typeface="Times New Roman" panose="02020603050405020304" pitchFamily="18" charset="0"/>
            </a:endParaRPr>
          </a:p>
          <a:p>
            <a:pPr marL="0" marR="0" indent="0" fontAlgn="base">
              <a:spcBef>
                <a:spcPts val="0"/>
              </a:spcBef>
              <a:spcAft>
                <a:spcPts val="0"/>
              </a:spcAft>
              <a:buNone/>
            </a:pPr>
            <a:r>
              <a:rPr lang="en-US" sz="1900" kern="0" dirty="0">
                <a:solidFill>
                  <a:srgbClr val="666666"/>
                </a:solidFill>
                <a:effectLst/>
                <a:latin typeface="Avenir Book" panose="02000503020000020003" pitchFamily="2" charset="0"/>
                <a:ea typeface="Times New Roman" panose="02020603050405020304" pitchFamily="18" charset="0"/>
                <a:cs typeface="Times New Roman" panose="02020603050405020304" pitchFamily="18" charset="0"/>
              </a:rPr>
              <a:t>Companioning is about </a:t>
            </a:r>
            <a:r>
              <a:rPr lang="en-US" sz="1900" b="1" kern="0" dirty="0">
                <a:solidFill>
                  <a:srgbClr val="666666"/>
                </a:solidFill>
                <a:effectLst/>
                <a:latin typeface="Avenir Book" panose="02000503020000020003" pitchFamily="2" charset="0"/>
                <a:ea typeface="Times New Roman" panose="02020603050405020304" pitchFamily="18" charset="0"/>
                <a:cs typeface="Times New Roman" panose="02020603050405020304" pitchFamily="18" charset="0"/>
              </a:rPr>
              <a:t>discovering the gifts of sacred silence</a:t>
            </a:r>
            <a:r>
              <a:rPr lang="en-US" sz="1900" kern="0" dirty="0">
                <a:solidFill>
                  <a:srgbClr val="666666"/>
                </a:solidFill>
                <a:effectLst/>
                <a:latin typeface="Avenir Book" panose="02000503020000020003" pitchFamily="2" charset="0"/>
                <a:ea typeface="Times New Roman" panose="02020603050405020304" pitchFamily="18" charset="0"/>
                <a:cs typeface="Times New Roman" panose="02020603050405020304" pitchFamily="18" charset="0"/>
              </a:rPr>
              <a:t>; it does not mean filling up every moment with words.</a:t>
            </a:r>
            <a:endParaRPr lang="en-US" sz="1900" kern="100" dirty="0">
              <a:effectLst/>
              <a:latin typeface="Avenir Book" panose="02000503020000020003" pitchFamily="2" charset="0"/>
              <a:ea typeface="Calibri" panose="020F0502020204030204" pitchFamily="34" charset="0"/>
              <a:cs typeface="Times New Roman" panose="02020603050405020304" pitchFamily="18" charset="0"/>
            </a:endParaRPr>
          </a:p>
          <a:p>
            <a:pPr marL="0" marR="0" fontAlgn="base">
              <a:spcBef>
                <a:spcPts val="0"/>
              </a:spcBef>
              <a:spcAft>
                <a:spcPts val="0"/>
              </a:spcAft>
            </a:pPr>
            <a:r>
              <a:rPr lang="en-US" sz="1900" kern="0" dirty="0">
                <a:solidFill>
                  <a:srgbClr val="666666"/>
                </a:solidFill>
                <a:effectLst/>
                <a:latin typeface="Avenir Book" panose="02000503020000020003" pitchFamily="2" charset="0"/>
                <a:ea typeface="Times New Roman" panose="02020603050405020304" pitchFamily="18" charset="0"/>
                <a:cs typeface="Times New Roman" panose="02020603050405020304" pitchFamily="18" charset="0"/>
              </a:rPr>
              <a:t> </a:t>
            </a:r>
            <a:endParaRPr lang="en-US" sz="1900" kern="100" dirty="0">
              <a:effectLst/>
              <a:latin typeface="Avenir Book" panose="02000503020000020003" pitchFamily="2" charset="0"/>
              <a:ea typeface="Calibri" panose="020F0502020204030204" pitchFamily="34" charset="0"/>
              <a:cs typeface="Times New Roman" panose="02020603050405020304" pitchFamily="18" charset="0"/>
            </a:endParaRPr>
          </a:p>
          <a:p>
            <a:pPr marL="0" marR="0" indent="0" fontAlgn="base">
              <a:spcBef>
                <a:spcPts val="0"/>
              </a:spcBef>
              <a:spcAft>
                <a:spcPts val="0"/>
              </a:spcAft>
              <a:buNone/>
            </a:pPr>
            <a:r>
              <a:rPr lang="en-US" sz="1900" kern="0" dirty="0">
                <a:solidFill>
                  <a:srgbClr val="666666"/>
                </a:solidFill>
                <a:effectLst/>
                <a:latin typeface="Avenir Book" panose="02000503020000020003" pitchFamily="2" charset="0"/>
                <a:ea typeface="Times New Roman" panose="02020603050405020304" pitchFamily="18" charset="0"/>
                <a:cs typeface="Times New Roman" panose="02020603050405020304" pitchFamily="18" charset="0"/>
              </a:rPr>
              <a:t>Companioning is about </a:t>
            </a:r>
            <a:r>
              <a:rPr lang="en-US" sz="1900" b="1" kern="0" dirty="0">
                <a:solidFill>
                  <a:srgbClr val="666666"/>
                </a:solidFill>
                <a:effectLst/>
                <a:latin typeface="Avenir Book" panose="02000503020000020003" pitchFamily="2" charset="0"/>
                <a:ea typeface="Times New Roman" panose="02020603050405020304" pitchFamily="18" charset="0"/>
                <a:cs typeface="Times New Roman" panose="02020603050405020304" pitchFamily="18" charset="0"/>
              </a:rPr>
              <a:t>being still</a:t>
            </a:r>
            <a:r>
              <a:rPr lang="en-US" sz="1900" kern="0" dirty="0">
                <a:solidFill>
                  <a:srgbClr val="666666"/>
                </a:solidFill>
                <a:effectLst/>
                <a:latin typeface="Avenir Book" panose="02000503020000020003" pitchFamily="2" charset="0"/>
                <a:ea typeface="Times New Roman" panose="02020603050405020304" pitchFamily="18" charset="0"/>
                <a:cs typeface="Times New Roman" panose="02020603050405020304" pitchFamily="18" charset="0"/>
              </a:rPr>
              <a:t>; it is not about frantic movement forward.</a:t>
            </a:r>
            <a:endParaRPr lang="en-US" sz="1900" kern="100" dirty="0">
              <a:effectLst/>
              <a:latin typeface="Avenir Book" panose="02000503020000020003" pitchFamily="2" charset="0"/>
              <a:ea typeface="Calibri" panose="020F0502020204030204" pitchFamily="34" charset="0"/>
              <a:cs typeface="Times New Roman" panose="02020603050405020304" pitchFamily="18" charset="0"/>
            </a:endParaRPr>
          </a:p>
          <a:p>
            <a:pPr marL="0" marR="0" fontAlgn="base">
              <a:spcBef>
                <a:spcPts val="0"/>
              </a:spcBef>
              <a:spcAft>
                <a:spcPts val="0"/>
              </a:spcAft>
            </a:pPr>
            <a:r>
              <a:rPr lang="en-US" sz="1900" kern="0" dirty="0">
                <a:solidFill>
                  <a:srgbClr val="666666"/>
                </a:solidFill>
                <a:effectLst/>
                <a:latin typeface="Avenir Book" panose="02000503020000020003" pitchFamily="2" charset="0"/>
                <a:ea typeface="Times New Roman" panose="02020603050405020304" pitchFamily="18" charset="0"/>
                <a:cs typeface="Times New Roman" panose="02020603050405020304" pitchFamily="18" charset="0"/>
              </a:rPr>
              <a:t> </a:t>
            </a:r>
            <a:endParaRPr lang="en-US" sz="1900" kern="100" dirty="0">
              <a:effectLst/>
              <a:latin typeface="Avenir Book" panose="02000503020000020003" pitchFamily="2" charset="0"/>
              <a:ea typeface="Calibri" panose="020F0502020204030204" pitchFamily="34" charset="0"/>
              <a:cs typeface="Times New Roman" panose="02020603050405020304" pitchFamily="18" charset="0"/>
            </a:endParaRPr>
          </a:p>
          <a:p>
            <a:pPr marL="0" marR="0" indent="0" fontAlgn="base">
              <a:spcBef>
                <a:spcPts val="0"/>
              </a:spcBef>
              <a:spcAft>
                <a:spcPts val="0"/>
              </a:spcAft>
              <a:buNone/>
            </a:pPr>
            <a:r>
              <a:rPr lang="en-US" sz="1900" kern="0" dirty="0">
                <a:solidFill>
                  <a:srgbClr val="666666"/>
                </a:solidFill>
                <a:effectLst/>
                <a:latin typeface="Avenir Book" panose="02000503020000020003" pitchFamily="2" charset="0"/>
                <a:ea typeface="Times New Roman" panose="02020603050405020304" pitchFamily="18" charset="0"/>
                <a:cs typeface="Times New Roman" panose="02020603050405020304" pitchFamily="18" charset="0"/>
              </a:rPr>
              <a:t>Companioning is </a:t>
            </a:r>
            <a:r>
              <a:rPr lang="en-US" sz="1900" b="1" kern="0" dirty="0">
                <a:solidFill>
                  <a:srgbClr val="666666"/>
                </a:solidFill>
                <a:effectLst/>
                <a:latin typeface="Avenir Book" panose="02000503020000020003" pitchFamily="2" charset="0"/>
                <a:ea typeface="Times New Roman" panose="02020603050405020304" pitchFamily="18" charset="0"/>
                <a:cs typeface="Times New Roman" panose="02020603050405020304" pitchFamily="18" charset="0"/>
              </a:rPr>
              <a:t>about respecting disorder and confusion </a:t>
            </a:r>
            <a:r>
              <a:rPr lang="en-US" sz="1900" kern="0" dirty="0">
                <a:solidFill>
                  <a:srgbClr val="666666"/>
                </a:solidFill>
                <a:effectLst/>
                <a:latin typeface="Avenir Book" panose="02000503020000020003" pitchFamily="2" charset="0"/>
                <a:ea typeface="Times New Roman" panose="02020603050405020304" pitchFamily="18" charset="0"/>
                <a:cs typeface="Times New Roman" panose="02020603050405020304" pitchFamily="18" charset="0"/>
              </a:rPr>
              <a:t>it is not about imposing order and logic.</a:t>
            </a:r>
            <a:endParaRPr lang="en-US" sz="1900" kern="100" dirty="0">
              <a:effectLst/>
              <a:latin typeface="Avenir Book" panose="02000503020000020003" pitchFamily="2" charset="0"/>
              <a:ea typeface="Calibri" panose="020F0502020204030204" pitchFamily="34" charset="0"/>
              <a:cs typeface="Times New Roman" panose="02020603050405020304" pitchFamily="18" charset="0"/>
            </a:endParaRPr>
          </a:p>
          <a:p>
            <a:pPr marL="0" marR="0" fontAlgn="base">
              <a:spcBef>
                <a:spcPts val="0"/>
              </a:spcBef>
              <a:spcAft>
                <a:spcPts val="0"/>
              </a:spcAft>
            </a:pPr>
            <a:r>
              <a:rPr lang="en-US" sz="1900" kern="0" dirty="0">
                <a:solidFill>
                  <a:srgbClr val="666666"/>
                </a:solidFill>
                <a:effectLst/>
                <a:latin typeface="Avenir Book" panose="02000503020000020003" pitchFamily="2" charset="0"/>
                <a:ea typeface="Times New Roman" panose="02020603050405020304" pitchFamily="18" charset="0"/>
                <a:cs typeface="Times New Roman" panose="02020603050405020304" pitchFamily="18" charset="0"/>
              </a:rPr>
              <a:t> </a:t>
            </a:r>
            <a:endParaRPr lang="en-US" sz="1900" kern="100" dirty="0">
              <a:effectLst/>
              <a:latin typeface="Avenir Book" panose="02000503020000020003" pitchFamily="2" charset="0"/>
              <a:ea typeface="Calibri" panose="020F0502020204030204" pitchFamily="34" charset="0"/>
              <a:cs typeface="Times New Roman" panose="02020603050405020304" pitchFamily="18" charset="0"/>
            </a:endParaRPr>
          </a:p>
          <a:p>
            <a:pPr marL="0" marR="0" indent="0" fontAlgn="base">
              <a:spcBef>
                <a:spcPts val="0"/>
              </a:spcBef>
              <a:spcAft>
                <a:spcPts val="0"/>
              </a:spcAft>
              <a:buNone/>
            </a:pPr>
            <a:r>
              <a:rPr lang="en-US" sz="1900" kern="0" dirty="0">
                <a:solidFill>
                  <a:srgbClr val="666666"/>
                </a:solidFill>
                <a:effectLst/>
                <a:latin typeface="Avenir Book" panose="02000503020000020003" pitchFamily="2" charset="0"/>
                <a:ea typeface="Times New Roman" panose="02020603050405020304" pitchFamily="18" charset="0"/>
                <a:cs typeface="Times New Roman" panose="02020603050405020304" pitchFamily="18" charset="0"/>
              </a:rPr>
              <a:t>Companioning is about </a:t>
            </a:r>
            <a:r>
              <a:rPr lang="en-US" sz="1900" b="1" kern="0" dirty="0">
                <a:solidFill>
                  <a:srgbClr val="666666"/>
                </a:solidFill>
                <a:effectLst/>
                <a:latin typeface="Avenir Book" panose="02000503020000020003" pitchFamily="2" charset="0"/>
                <a:ea typeface="Times New Roman" panose="02020603050405020304" pitchFamily="18" charset="0"/>
                <a:cs typeface="Times New Roman" panose="02020603050405020304" pitchFamily="18" charset="0"/>
              </a:rPr>
              <a:t>learning from others</a:t>
            </a:r>
            <a:r>
              <a:rPr lang="en-US" sz="1900" kern="0" dirty="0">
                <a:solidFill>
                  <a:srgbClr val="666666"/>
                </a:solidFill>
                <a:effectLst/>
                <a:latin typeface="Avenir Book" panose="02000503020000020003" pitchFamily="2" charset="0"/>
                <a:ea typeface="Times New Roman" panose="02020603050405020304" pitchFamily="18" charset="0"/>
                <a:cs typeface="Times New Roman" panose="02020603050405020304" pitchFamily="18" charset="0"/>
              </a:rPr>
              <a:t>; it is not about teaching them.</a:t>
            </a:r>
            <a:endParaRPr lang="en-US" sz="1900" kern="100" dirty="0">
              <a:effectLst/>
              <a:latin typeface="Avenir Book" panose="02000503020000020003" pitchFamily="2" charset="0"/>
              <a:ea typeface="Calibri" panose="020F0502020204030204" pitchFamily="34" charset="0"/>
              <a:cs typeface="Times New Roman" panose="02020603050405020304" pitchFamily="18" charset="0"/>
            </a:endParaRPr>
          </a:p>
          <a:p>
            <a:pPr marL="0" marR="0" fontAlgn="base">
              <a:spcBef>
                <a:spcPts val="0"/>
              </a:spcBef>
              <a:spcAft>
                <a:spcPts val="0"/>
              </a:spcAft>
            </a:pPr>
            <a:r>
              <a:rPr lang="en-US" sz="1900" kern="0" dirty="0">
                <a:solidFill>
                  <a:srgbClr val="666666"/>
                </a:solidFill>
                <a:effectLst/>
                <a:latin typeface="Avenir Book" panose="02000503020000020003" pitchFamily="2" charset="0"/>
                <a:ea typeface="Times New Roman" panose="02020603050405020304" pitchFamily="18" charset="0"/>
                <a:cs typeface="Times New Roman" panose="02020603050405020304" pitchFamily="18" charset="0"/>
              </a:rPr>
              <a:t> </a:t>
            </a:r>
            <a:endParaRPr lang="en-US" sz="1900" kern="100" dirty="0">
              <a:effectLst/>
              <a:latin typeface="Avenir Book" panose="02000503020000020003" pitchFamily="2" charset="0"/>
              <a:ea typeface="Calibri" panose="020F0502020204030204" pitchFamily="34" charset="0"/>
              <a:cs typeface="Times New Roman" panose="02020603050405020304" pitchFamily="18" charset="0"/>
            </a:endParaRPr>
          </a:p>
          <a:p>
            <a:pPr marL="0" marR="0" indent="0" fontAlgn="base">
              <a:spcBef>
                <a:spcPts val="0"/>
              </a:spcBef>
              <a:spcAft>
                <a:spcPts val="0"/>
              </a:spcAft>
              <a:buNone/>
            </a:pPr>
            <a:r>
              <a:rPr lang="en-US" sz="1900" kern="0" dirty="0">
                <a:solidFill>
                  <a:srgbClr val="666666"/>
                </a:solidFill>
                <a:effectLst/>
                <a:latin typeface="Avenir Book" panose="02000503020000020003" pitchFamily="2" charset="0"/>
                <a:ea typeface="Times New Roman" panose="02020603050405020304" pitchFamily="18" charset="0"/>
                <a:cs typeface="Times New Roman" panose="02020603050405020304" pitchFamily="18" charset="0"/>
              </a:rPr>
              <a:t>Companioning is </a:t>
            </a:r>
            <a:r>
              <a:rPr lang="en-US" sz="1900" b="1" kern="0" dirty="0">
                <a:solidFill>
                  <a:srgbClr val="666666"/>
                </a:solidFill>
                <a:effectLst/>
                <a:latin typeface="Avenir Book" panose="02000503020000020003" pitchFamily="2" charset="0"/>
                <a:ea typeface="Times New Roman" panose="02020603050405020304" pitchFamily="18" charset="0"/>
                <a:cs typeface="Times New Roman" panose="02020603050405020304" pitchFamily="18" charset="0"/>
              </a:rPr>
              <a:t>about compassionate curiosity</a:t>
            </a:r>
            <a:r>
              <a:rPr lang="en-US" sz="1900" kern="0" dirty="0">
                <a:solidFill>
                  <a:srgbClr val="666666"/>
                </a:solidFill>
                <a:effectLst/>
                <a:latin typeface="Avenir Book" panose="02000503020000020003" pitchFamily="2" charset="0"/>
                <a:ea typeface="Times New Roman" panose="02020603050405020304" pitchFamily="18" charset="0"/>
                <a:cs typeface="Times New Roman" panose="02020603050405020304" pitchFamily="18" charset="0"/>
              </a:rPr>
              <a:t>; it is not about expertise.</a:t>
            </a:r>
            <a:endParaRPr lang="en-US" sz="1900" kern="100" dirty="0">
              <a:effectLst/>
              <a:latin typeface="Avenir Book" panose="02000503020000020003" pitchFamily="2" charset="0"/>
              <a:ea typeface="Calibri" panose="020F0502020204030204" pitchFamily="34" charset="0"/>
              <a:cs typeface="Times New Roman" panose="02020603050405020304" pitchFamily="18" charset="0"/>
            </a:endParaRPr>
          </a:p>
          <a:p>
            <a:pPr marL="0" marR="0" fontAlgn="base">
              <a:spcBef>
                <a:spcPts val="0"/>
              </a:spcBef>
              <a:spcAft>
                <a:spcPts val="0"/>
              </a:spcAft>
            </a:pPr>
            <a:r>
              <a:rPr lang="en-US" sz="1800" kern="0" dirty="0">
                <a:solidFill>
                  <a:srgbClr val="666666"/>
                </a:solidFill>
                <a:effectLst/>
                <a:latin typeface="Open Sans" panose="020B0606030504020204" pitchFamily="34" charset="0"/>
                <a:ea typeface="Times New Roman" panose="02020603050405020304" pitchFamily="18"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720234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0C205E-1058-F5B3-A76E-BFBE3A1764BE}"/>
              </a:ext>
            </a:extLst>
          </p:cNvPr>
          <p:cNvSpPr>
            <a:spLocks noGrp="1"/>
          </p:cNvSpPr>
          <p:nvPr>
            <p:ph type="title"/>
          </p:nvPr>
        </p:nvSpPr>
        <p:spPr>
          <a:xfrm>
            <a:off x="2231136" y="249989"/>
            <a:ext cx="7729728" cy="1188720"/>
          </a:xfrm>
        </p:spPr>
        <p:txBody>
          <a:bodyPr/>
          <a:lstStyle/>
          <a:p>
            <a:pPr algn="ctr"/>
            <a:r>
              <a:rPr lang="en-US" dirty="0"/>
              <a:t>Paula Brown 1947-2019</a:t>
            </a:r>
          </a:p>
        </p:txBody>
      </p:sp>
      <p:pic>
        <p:nvPicPr>
          <p:cNvPr id="1026" name="Picture 2">
            <a:extLst>
              <a:ext uri="{FF2B5EF4-FFF2-40B4-BE49-F238E27FC236}">
                <a16:creationId xmlns:a16="http://schemas.microsoft.com/office/drawing/2014/main" id="{56B513EE-5DA6-7B0D-0C0E-C69924D234D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95788" y="1524000"/>
            <a:ext cx="3400425"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9965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D3854-059F-6799-CEA1-275A1964FF84}"/>
              </a:ext>
            </a:extLst>
          </p:cNvPr>
          <p:cNvSpPr>
            <a:spLocks noGrp="1"/>
          </p:cNvSpPr>
          <p:nvPr>
            <p:ph type="title"/>
          </p:nvPr>
        </p:nvSpPr>
        <p:spPr/>
        <p:txBody>
          <a:bodyPr/>
          <a:lstStyle/>
          <a:p>
            <a:r>
              <a:rPr lang="en-US" dirty="0">
                <a:latin typeface="Avenir Book" panose="02000503020000020003" pitchFamily="2" charset="0"/>
              </a:rPr>
              <a:t>Carl Jung</a:t>
            </a:r>
          </a:p>
        </p:txBody>
      </p:sp>
      <p:sp>
        <p:nvSpPr>
          <p:cNvPr id="3" name="Content Placeholder 2">
            <a:extLst>
              <a:ext uri="{FF2B5EF4-FFF2-40B4-BE49-F238E27FC236}">
                <a16:creationId xmlns:a16="http://schemas.microsoft.com/office/drawing/2014/main" id="{FD41B070-F75A-1D21-9589-3FD5D064AD60}"/>
              </a:ext>
            </a:extLst>
          </p:cNvPr>
          <p:cNvSpPr>
            <a:spLocks noGrp="1"/>
          </p:cNvSpPr>
          <p:nvPr>
            <p:ph idx="1"/>
          </p:nvPr>
        </p:nvSpPr>
        <p:spPr/>
        <p:txBody>
          <a:bodyPr/>
          <a:lstStyle/>
          <a:p>
            <a:pPr marL="0" marR="0">
              <a:spcBef>
                <a:spcPts val="0"/>
              </a:spcBef>
              <a:spcAft>
                <a:spcPts val="0"/>
              </a:spcAft>
            </a:pPr>
            <a:r>
              <a:rPr lang="en-US" kern="100" dirty="0">
                <a:effectLst/>
                <a:latin typeface="Avenir Book" panose="02000503020000020003" pitchFamily="2" charset="0"/>
                <a:ea typeface="Calibri" panose="020F0502020204030204" pitchFamily="34" charset="0"/>
                <a:cs typeface="Times New Roman" panose="02020603050405020304" pitchFamily="18" charset="0"/>
              </a:rPr>
              <a:t> </a:t>
            </a:r>
          </a:p>
          <a:p>
            <a:pPr marL="0" marR="0" indent="0">
              <a:spcBef>
                <a:spcPts val="1200"/>
              </a:spcBef>
              <a:spcAft>
                <a:spcPts val="1200"/>
              </a:spcAft>
              <a:buNone/>
            </a:pPr>
            <a:r>
              <a:rPr lang="en-US" i="1" dirty="0">
                <a:solidFill>
                  <a:srgbClr val="000000"/>
                </a:solidFill>
                <a:effectLst/>
                <a:latin typeface="Avenir Book" panose="02000503020000020003" pitchFamily="2" charset="0"/>
                <a:ea typeface="Times New Roman" panose="02020603050405020304" pitchFamily="18" charset="0"/>
              </a:rPr>
              <a:t>“Joy at the smallest things comes to you only when you have accepted death. But if you look out greedily for all that you could still live, then nothing is great enough for your pleasure, and the smallest things that continue to surround you are no longer a joy. Therefore, I behold death, since he teaches me how to live (RB 275a).”</a:t>
            </a:r>
            <a:endParaRPr lang="en-US" dirty="0">
              <a:effectLst/>
              <a:latin typeface="Avenir Book" panose="02000503020000020003" pitchFamily="2" charset="0"/>
              <a:ea typeface="Times New Roman" panose="02020603050405020304" pitchFamily="18" charset="0"/>
            </a:endParaRPr>
          </a:p>
          <a:p>
            <a:endParaRPr lang="en-US" dirty="0"/>
          </a:p>
        </p:txBody>
      </p:sp>
    </p:spTree>
    <p:extLst>
      <p:ext uri="{BB962C8B-B14F-4D97-AF65-F5344CB8AC3E}">
        <p14:creationId xmlns:p14="http://schemas.microsoft.com/office/powerpoint/2010/main" val="4964317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03293851-66D4-1282-5791-90F7C79C83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8400" y="1838325"/>
            <a:ext cx="7315200" cy="4572000"/>
          </a:xfrm>
        </p:spPr>
      </p:pic>
      <p:sp>
        <p:nvSpPr>
          <p:cNvPr id="3" name="Title 2">
            <a:extLst>
              <a:ext uri="{FF2B5EF4-FFF2-40B4-BE49-F238E27FC236}">
                <a16:creationId xmlns:a16="http://schemas.microsoft.com/office/drawing/2014/main" id="{35FC0284-FF39-4933-B4EA-980CCF8FE9BD}"/>
              </a:ext>
            </a:extLst>
          </p:cNvPr>
          <p:cNvSpPr>
            <a:spLocks noGrp="1"/>
          </p:cNvSpPr>
          <p:nvPr>
            <p:ph type="title"/>
          </p:nvPr>
        </p:nvSpPr>
        <p:spPr>
          <a:xfrm>
            <a:off x="1471613" y="335280"/>
            <a:ext cx="9029699" cy="1188720"/>
          </a:xfrm>
        </p:spPr>
        <p:txBody>
          <a:bodyPr>
            <a:normAutofit/>
          </a:bodyPr>
          <a:lstStyle/>
          <a:p>
            <a:pPr algn="ctr"/>
            <a:r>
              <a:rPr lang="en-US" dirty="0">
                <a:latin typeface="Avenir Book" panose="02000503020000020003" pitchFamily="2" charset="0"/>
              </a:rPr>
              <a:t>Center for Conscious Living &amp; Dying</a:t>
            </a:r>
          </a:p>
        </p:txBody>
      </p:sp>
    </p:spTree>
    <p:extLst>
      <p:ext uri="{BB962C8B-B14F-4D97-AF65-F5344CB8AC3E}">
        <p14:creationId xmlns:p14="http://schemas.microsoft.com/office/powerpoint/2010/main" val="19828498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48000">
              <a:schemeClr val="accent3">
                <a:lumMod val="97000"/>
                <a:lumOff val="3000"/>
              </a:schemeClr>
            </a:gs>
            <a:gs pos="100000">
              <a:schemeClr val="accent3">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ADD05A-AD7B-BDA5-D518-C3BD60397053}"/>
              </a:ext>
            </a:extLst>
          </p:cNvPr>
          <p:cNvSpPr>
            <a:spLocks noGrp="1"/>
          </p:cNvSpPr>
          <p:nvPr>
            <p:ph idx="1"/>
          </p:nvPr>
        </p:nvSpPr>
        <p:spPr>
          <a:xfrm>
            <a:off x="2231136" y="2166556"/>
            <a:ext cx="7729728" cy="3101983"/>
          </a:xfrm>
        </p:spPr>
        <p:txBody>
          <a:bodyPr>
            <a:noAutofit/>
          </a:bodyPr>
          <a:lstStyle/>
          <a:p>
            <a:pPr indent="0">
              <a:spcBef>
                <a:spcPts val="0"/>
              </a:spcBef>
              <a:buNone/>
            </a:pPr>
            <a:endParaRPr lang="en-US" sz="2800" dirty="0">
              <a:latin typeface="Avenir Book" panose="02000503020000020003" pitchFamily="2" charset="0"/>
            </a:endParaRPr>
          </a:p>
          <a:p>
            <a:pPr marL="457200">
              <a:spcBef>
                <a:spcPts val="0"/>
              </a:spcBef>
            </a:pPr>
            <a:r>
              <a:rPr lang="en-US" sz="2800" dirty="0">
                <a:latin typeface="Avenir Book" panose="02000503020000020003" pitchFamily="2" charset="0"/>
              </a:rPr>
              <a:t>Website: </a:t>
            </a:r>
            <a:r>
              <a:rPr lang="en-US" sz="2800" u="sng" dirty="0">
                <a:latin typeface="Avenir Book" panose="02000503020000020003" pitchFamily="2" charset="0"/>
                <a:hlinkClick r:id="rId2">
                  <a:extLst>
                    <a:ext uri="{A12FA001-AC4F-418D-AE19-62706E023703}">
                      <ahyp:hlinkClr xmlns:ahyp="http://schemas.microsoft.com/office/drawing/2018/hyperlinkcolor" val="tx"/>
                    </a:ext>
                  </a:extLst>
                </a:hlinkClick>
              </a:rPr>
              <a:t>https://www.ccld.community/</a:t>
            </a:r>
            <a:endParaRPr lang="en-US" sz="2800" u="sng" dirty="0">
              <a:latin typeface="Avenir Book" panose="02000503020000020003" pitchFamily="2" charset="0"/>
            </a:endParaRPr>
          </a:p>
          <a:p>
            <a:pPr marL="457200">
              <a:spcBef>
                <a:spcPts val="0"/>
              </a:spcBef>
            </a:pPr>
            <a:endParaRPr lang="en-US" sz="2800" u="sng" dirty="0">
              <a:latin typeface="Avenir Book" panose="02000503020000020003" pitchFamily="2" charset="0"/>
            </a:endParaRPr>
          </a:p>
          <a:p>
            <a:pPr marL="457200">
              <a:spcBef>
                <a:spcPts val="0"/>
              </a:spcBef>
            </a:pPr>
            <a:r>
              <a:rPr lang="en-US" sz="2800" dirty="0">
                <a:latin typeface="Avenir Book" panose="02000503020000020003" pitchFamily="2" charset="0"/>
              </a:rPr>
              <a:t>Film: </a:t>
            </a:r>
            <a:r>
              <a:rPr lang="en-US" sz="2800" dirty="0" err="1">
                <a:solidFill>
                  <a:schemeClr val="tx1"/>
                </a:solidFill>
                <a:latin typeface="Avenir Book" panose="02000503020000020003" pitchFamily="2" charset="0"/>
                <a:hlinkClick r:id="rId3">
                  <a:extLst>
                    <a:ext uri="{A12FA001-AC4F-418D-AE19-62706E023703}">
                      <ahyp:hlinkClr xmlns:ahyp="http://schemas.microsoft.com/office/drawing/2018/hyperlinkcolor" val="tx"/>
                    </a:ext>
                  </a:extLst>
                </a:hlinkClick>
              </a:rPr>
              <a:t>thelastecstaticdaysmovie.com</a:t>
            </a:r>
            <a:endParaRPr lang="en-US" sz="2800" dirty="0">
              <a:solidFill>
                <a:schemeClr val="tx1"/>
              </a:solidFill>
              <a:latin typeface="Avenir Book" panose="02000503020000020003" pitchFamily="2" charset="0"/>
            </a:endParaRPr>
          </a:p>
          <a:p>
            <a:pPr marL="457200">
              <a:spcBef>
                <a:spcPts val="0"/>
              </a:spcBef>
            </a:pPr>
            <a:endParaRPr lang="en-US" sz="2800" dirty="0">
              <a:latin typeface="Avenir Book" panose="02000503020000020003" pitchFamily="2" charset="0"/>
            </a:endParaRPr>
          </a:p>
          <a:p>
            <a:pPr marL="457200">
              <a:spcBef>
                <a:spcPts val="0"/>
              </a:spcBef>
            </a:pPr>
            <a:r>
              <a:rPr lang="en-US" sz="2800" dirty="0">
                <a:latin typeface="Avenir Book" panose="02000503020000020003" pitchFamily="2" charset="0"/>
              </a:rPr>
              <a:t>Sign up for CCLD updates &amp; news: </a:t>
            </a:r>
            <a:r>
              <a:rPr lang="en-US" sz="2800" u="sng" dirty="0">
                <a:latin typeface="Avenir Book" panose="02000503020000020003" pitchFamily="2" charset="0"/>
                <a:hlinkClick r:id="rId4">
                  <a:extLst>
                    <a:ext uri="{A12FA001-AC4F-418D-AE19-62706E023703}">
                      <ahyp:hlinkClr xmlns:ahyp="http://schemas.microsoft.com/office/drawing/2018/hyperlinkcolor" val="tx"/>
                    </a:ext>
                  </a:extLst>
                </a:hlinkClick>
              </a:rPr>
              <a:t>https://www.ccld.community/subscribe</a:t>
            </a:r>
            <a:endParaRPr lang="en-US" sz="2800" dirty="0">
              <a:latin typeface="Avenir Book" panose="02000503020000020003" pitchFamily="2" charset="0"/>
            </a:endParaRPr>
          </a:p>
          <a:p>
            <a:pPr marL="457200">
              <a:spcBef>
                <a:spcPts val="0"/>
              </a:spcBef>
            </a:pPr>
            <a:endParaRPr lang="en-US" sz="2800" dirty="0">
              <a:latin typeface="Avenir Book" panose="02000503020000020003" pitchFamily="2" charset="0"/>
            </a:endParaRPr>
          </a:p>
          <a:p>
            <a:pPr marL="457200">
              <a:spcBef>
                <a:spcPts val="0"/>
              </a:spcBef>
            </a:pPr>
            <a:r>
              <a:rPr lang="en-US" sz="2800" dirty="0">
                <a:latin typeface="Avenir Book" panose="02000503020000020003" pitchFamily="2" charset="0"/>
              </a:rPr>
              <a:t>Please make a donation to support this work: </a:t>
            </a:r>
            <a:r>
              <a:rPr lang="en-US" sz="2800" u="sng" dirty="0">
                <a:latin typeface="Avenir Book" panose="02000503020000020003" pitchFamily="2" charset="0"/>
                <a:hlinkClick r:id="rId5">
                  <a:extLst>
                    <a:ext uri="{A12FA001-AC4F-418D-AE19-62706E023703}">
                      <ahyp:hlinkClr xmlns:ahyp="http://schemas.microsoft.com/office/drawing/2018/hyperlinkcolor" val="tx"/>
                    </a:ext>
                  </a:extLst>
                </a:hlinkClick>
              </a:rPr>
              <a:t>https://www.ccld.community/donation</a:t>
            </a:r>
            <a:endParaRPr lang="en-US" sz="2800" dirty="0">
              <a:latin typeface="Avenir Book" panose="02000503020000020003" pitchFamily="2" charset="0"/>
            </a:endParaRPr>
          </a:p>
        </p:txBody>
      </p:sp>
      <p:sp>
        <p:nvSpPr>
          <p:cNvPr id="3" name="Title 2">
            <a:extLst>
              <a:ext uri="{FF2B5EF4-FFF2-40B4-BE49-F238E27FC236}">
                <a16:creationId xmlns:a16="http://schemas.microsoft.com/office/drawing/2014/main" id="{DB31D01C-4C8A-4C13-404B-470B8367412B}"/>
              </a:ext>
            </a:extLst>
          </p:cNvPr>
          <p:cNvSpPr>
            <a:spLocks noGrp="1"/>
          </p:cNvSpPr>
          <p:nvPr>
            <p:ph type="title"/>
          </p:nvPr>
        </p:nvSpPr>
        <p:spPr>
          <a:xfrm>
            <a:off x="2231136" y="678942"/>
            <a:ext cx="8627364" cy="1188720"/>
          </a:xfrm>
        </p:spPr>
        <p:txBody>
          <a:bodyPr>
            <a:normAutofit/>
          </a:bodyPr>
          <a:lstStyle/>
          <a:p>
            <a:pPr algn="ctr"/>
            <a:r>
              <a:rPr lang="en-US" b="1" dirty="0">
                <a:latin typeface="Avenir Book" panose="02000503020000020003" pitchFamily="2" charset="0"/>
              </a:rPr>
              <a:t>Ways to connect and offer support</a:t>
            </a:r>
          </a:p>
        </p:txBody>
      </p:sp>
    </p:spTree>
    <p:extLst>
      <p:ext uri="{BB962C8B-B14F-4D97-AF65-F5344CB8AC3E}">
        <p14:creationId xmlns:p14="http://schemas.microsoft.com/office/powerpoint/2010/main" val="559033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8487B5-FD96-6F2A-7A34-4BDB03B9B756}"/>
              </a:ext>
            </a:extLst>
          </p:cNvPr>
          <p:cNvSpPr>
            <a:spLocks noGrp="1"/>
          </p:cNvSpPr>
          <p:nvPr>
            <p:ph idx="1"/>
          </p:nvPr>
        </p:nvSpPr>
        <p:spPr/>
        <p:txBody>
          <a:bodyPr/>
          <a:lstStyle/>
          <a:p>
            <a:endParaRPr lang="en-US"/>
          </a:p>
        </p:txBody>
      </p:sp>
      <p:pic>
        <p:nvPicPr>
          <p:cNvPr id="2050" name="Picture 2">
            <a:extLst>
              <a:ext uri="{FF2B5EF4-FFF2-40B4-BE49-F238E27FC236}">
                <a16:creationId xmlns:a16="http://schemas.microsoft.com/office/drawing/2014/main" id="{36A3678D-7E02-4635-6323-D0493E124F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3984" y="284988"/>
            <a:ext cx="8384032" cy="6288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516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6F61F6-E03D-114E-4153-34C407958628}"/>
              </a:ext>
            </a:extLst>
          </p:cNvPr>
          <p:cNvSpPr>
            <a:spLocks noGrp="1"/>
          </p:cNvSpPr>
          <p:nvPr>
            <p:ph idx="1"/>
          </p:nvPr>
        </p:nvSpPr>
        <p:spPr/>
        <p:txBody>
          <a:bodyPr/>
          <a:lstStyle/>
          <a:p>
            <a:pPr marL="0" indent="0">
              <a:buNone/>
            </a:pPr>
            <a:endParaRPr lang="en-US" dirty="0"/>
          </a:p>
        </p:txBody>
      </p:sp>
      <p:pic>
        <p:nvPicPr>
          <p:cNvPr id="3074" name="Picture 2">
            <a:extLst>
              <a:ext uri="{FF2B5EF4-FFF2-40B4-BE49-F238E27FC236}">
                <a16:creationId xmlns:a16="http://schemas.microsoft.com/office/drawing/2014/main" id="{C4C44F8A-A185-61FB-A637-58FB98EA3F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0584" y="274938"/>
            <a:ext cx="8410832" cy="6308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670517"/>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191</TotalTime>
  <Words>2604</Words>
  <Application>Microsoft Macintosh PowerPoint</Application>
  <PresentationFormat>Widescreen</PresentationFormat>
  <Paragraphs>455</Paragraphs>
  <Slides>72</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72</vt:i4>
      </vt:variant>
    </vt:vector>
  </HeadingPairs>
  <TitlesOfParts>
    <vt:vector size="80" baseType="lpstr">
      <vt:lpstr>Arial</vt:lpstr>
      <vt:lpstr>Avenir Book</vt:lpstr>
      <vt:lpstr>Calibri</vt:lpstr>
      <vt:lpstr>Gill Sans MT</vt:lpstr>
      <vt:lpstr>Open Sans</vt:lpstr>
      <vt:lpstr>Source Sans Pro</vt:lpstr>
      <vt:lpstr>Wingdings</vt:lpstr>
      <vt:lpstr>Parcel</vt:lpstr>
      <vt:lpstr>“Walking Each Other Home” Companioning those in the dying season of life</vt:lpstr>
      <vt:lpstr>     Goals And Objectives</vt:lpstr>
      <vt:lpstr>My journey with end-of-life care</vt:lpstr>
      <vt:lpstr>PowerPoint Presentation</vt:lpstr>
      <vt:lpstr>“No one here gets out alive.”- Jim Morrison </vt:lpstr>
      <vt:lpstr>Preparing for a Thoughtful Death</vt:lpstr>
      <vt:lpstr>Paula Brown 1947-2019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Death is not a medical event</vt:lpstr>
      <vt:lpstr>  Hospice is not a place you go when you are ready to die  .</vt:lpstr>
      <vt:lpstr>Hospice Definition</vt:lpstr>
      <vt:lpstr>PowerPoint Presentation</vt:lpstr>
      <vt:lpstr>Hospice Care</vt:lpstr>
      <vt:lpstr>Hospice and Palliative Care are not the same thing</vt:lpstr>
      <vt:lpstr>Palliative Care</vt:lpstr>
      <vt:lpstr>Palliative Care</vt:lpstr>
      <vt:lpstr>     Current Model of Hospice and Palliative Care</vt:lpstr>
      <vt:lpstr>Curative vs Palliative Care Models</vt:lpstr>
      <vt:lpstr>Hospice does not provide 24/7 care for families</vt:lpstr>
      <vt:lpstr>Hospice Benefit</vt:lpstr>
      <vt:lpstr>Hospice Benefit includes:</vt:lpstr>
      <vt:lpstr>NHPCO - 2016 Facts and Figures </vt:lpstr>
      <vt:lpstr>Transition to Hospice Care</vt:lpstr>
      <vt:lpstr>Transition from cure to comfort</vt:lpstr>
      <vt:lpstr>What Comfort Care is NOT</vt:lpstr>
      <vt:lpstr>Turning the Corner</vt:lpstr>
      <vt:lpstr>The “D” Word…..</vt:lpstr>
      <vt:lpstr>Timing Matters with Hospice Care</vt:lpstr>
      <vt:lpstr>When to consider Hospice Care</vt:lpstr>
      <vt:lpstr>Anticipated death always occurs quickly</vt:lpstr>
      <vt:lpstr>Statistics on Death and Dying in America  CDC 2020</vt:lpstr>
      <vt:lpstr>leading causes OF DEATH</vt:lpstr>
      <vt:lpstr>Cancer Trajectory </vt:lpstr>
      <vt:lpstr>Organ Failure Trajectory</vt:lpstr>
      <vt:lpstr>PowerPoint Presentation</vt:lpstr>
      <vt:lpstr>Death is NOT always miserable and painful</vt:lpstr>
      <vt:lpstr>Role of medications in HPM</vt:lpstr>
      <vt:lpstr>Hospice does not ”kill” people with morphine</vt:lpstr>
      <vt:lpstr>Why would an individual want to hasten death?</vt:lpstr>
      <vt:lpstr>Why would an individual want to hasten death?</vt:lpstr>
      <vt:lpstr>Life-ending practices in the US</vt:lpstr>
      <vt:lpstr>Medical Aid-In-Dying</vt:lpstr>
      <vt:lpstr>It is not always possible to predict the exact timing of death</vt:lpstr>
      <vt:lpstr>Physiologic Changes In the Dying Process</vt:lpstr>
      <vt:lpstr>Early Stage of Imminent Death</vt:lpstr>
      <vt:lpstr>Middle Stage of Imminent Death</vt:lpstr>
      <vt:lpstr>Late Stage of Imminent Death</vt:lpstr>
      <vt:lpstr>Talking about death does not result in death coming sooner</vt:lpstr>
      <vt:lpstr>Most people are not prepared for their final stages of life</vt:lpstr>
      <vt:lpstr>Creating and End-of-Life Care Plan</vt:lpstr>
      <vt:lpstr>When is it a good time to talk about death?</vt:lpstr>
      <vt:lpstr>PowerPoint Presentation</vt:lpstr>
      <vt:lpstr>Carl Jung</vt:lpstr>
      <vt:lpstr>Center for Conscious Living &amp; Dying</vt:lpstr>
      <vt:lpstr>Ways to connect and offer support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“Walking Each Other Home” Companioning those in the dying season of life</dc:title>
  <dc:creator>Aditi Sethi-Brown</dc:creator>
  <cp:lastModifiedBy>Aditi Sethi-Brown</cp:lastModifiedBy>
  <cp:revision>3</cp:revision>
  <dcterms:created xsi:type="dcterms:W3CDTF">2024-01-19T01:31:06Z</dcterms:created>
  <dcterms:modified xsi:type="dcterms:W3CDTF">2024-01-19T04:42:09Z</dcterms:modified>
</cp:coreProperties>
</file>